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43"/>
  </p:notesMasterIdLst>
  <p:sldIdLst>
    <p:sldId id="256" r:id="rId2"/>
    <p:sldId id="257" r:id="rId3"/>
    <p:sldId id="258" r:id="rId4"/>
    <p:sldId id="259" r:id="rId5"/>
    <p:sldId id="278" r:id="rId6"/>
    <p:sldId id="260" r:id="rId7"/>
    <p:sldId id="261" r:id="rId8"/>
    <p:sldId id="273" r:id="rId9"/>
    <p:sldId id="274" r:id="rId10"/>
    <p:sldId id="275" r:id="rId11"/>
    <p:sldId id="262" r:id="rId12"/>
    <p:sldId id="277" r:id="rId13"/>
    <p:sldId id="279" r:id="rId14"/>
    <p:sldId id="280" r:id="rId15"/>
    <p:sldId id="281" r:id="rId16"/>
    <p:sldId id="282" r:id="rId17"/>
    <p:sldId id="304" r:id="rId18"/>
    <p:sldId id="305" r:id="rId19"/>
    <p:sldId id="306" r:id="rId20"/>
    <p:sldId id="307" r:id="rId21"/>
    <p:sldId id="283" r:id="rId22"/>
    <p:sldId id="290" r:id="rId23"/>
    <p:sldId id="291" r:id="rId24"/>
    <p:sldId id="292" r:id="rId25"/>
    <p:sldId id="293" r:id="rId26"/>
    <p:sldId id="308" r:id="rId27"/>
    <p:sldId id="263" r:id="rId28"/>
    <p:sldId id="311" r:id="rId29"/>
    <p:sldId id="294" r:id="rId30"/>
    <p:sldId id="295" r:id="rId31"/>
    <p:sldId id="296" r:id="rId32"/>
    <p:sldId id="297" r:id="rId33"/>
    <p:sldId id="298" r:id="rId34"/>
    <p:sldId id="299" r:id="rId35"/>
    <p:sldId id="300" r:id="rId36"/>
    <p:sldId id="301" r:id="rId37"/>
    <p:sldId id="309" r:id="rId38"/>
    <p:sldId id="302" r:id="rId39"/>
    <p:sldId id="265" r:id="rId40"/>
    <p:sldId id="266" r:id="rId41"/>
    <p:sldId id="303"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301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1"/>
  </p:normalViewPr>
  <p:slideViewPr>
    <p:cSldViewPr snapToGrid="0" snapToObjects="1">
      <p:cViewPr varScale="1">
        <p:scale>
          <a:sx n="104" d="100"/>
          <a:sy n="104" d="100"/>
        </p:scale>
        <p:origin x="188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4CC36E-D4A1-49DD-AA19-244525ADB246}" type="doc">
      <dgm:prSet loTypeId="urn:microsoft.com/office/officeart/2016/7/layout/BasicLinearProcessNumbered" loCatId="process" qsTypeId="urn:microsoft.com/office/officeart/2005/8/quickstyle/simple4" qsCatId="simple" csTypeId="urn:microsoft.com/office/officeart/2005/8/colors/colorful2" csCatId="colorful" phldr="1"/>
      <dgm:spPr/>
      <dgm:t>
        <a:bodyPr/>
        <a:lstStyle/>
        <a:p>
          <a:endParaRPr lang="en-US"/>
        </a:p>
      </dgm:t>
    </dgm:pt>
    <dgm:pt modelId="{C69E3A57-C6BA-42D5-9C9E-0896B6728F5C}">
      <dgm:prSet/>
      <dgm:spPr/>
      <dgm:t>
        <a:bodyPr/>
        <a:lstStyle/>
        <a:p>
          <a:r>
            <a:rPr lang="en-US" dirty="0"/>
            <a:t>Develop a predictive model to estimate crop yield.</a:t>
          </a:r>
        </a:p>
      </dgm:t>
    </dgm:pt>
    <dgm:pt modelId="{5AE17B0D-877C-400B-B939-F35CB6C4EB25}" type="parTrans" cxnId="{E0B5801A-C693-43B0-9117-11729D506C22}">
      <dgm:prSet/>
      <dgm:spPr/>
      <dgm:t>
        <a:bodyPr/>
        <a:lstStyle/>
        <a:p>
          <a:endParaRPr lang="en-US"/>
        </a:p>
      </dgm:t>
    </dgm:pt>
    <dgm:pt modelId="{59FD41F0-595B-4CEA-9673-577D2B5BA5CA}" type="sibTrans" cxnId="{E0B5801A-C693-43B0-9117-11729D506C22}">
      <dgm:prSet phldrT="1" phldr="0"/>
      <dgm:spPr/>
      <dgm:t>
        <a:bodyPr/>
        <a:lstStyle/>
        <a:p>
          <a:r>
            <a:rPr lang="en-US"/>
            <a:t>1</a:t>
          </a:r>
          <a:endParaRPr lang="en-US" dirty="0"/>
        </a:p>
      </dgm:t>
    </dgm:pt>
    <dgm:pt modelId="{736A2B01-860E-4E5C-B92B-200F4012724D}">
      <dgm:prSet/>
      <dgm:spPr/>
      <dgm:t>
        <a:bodyPr/>
        <a:lstStyle/>
        <a:p>
          <a:r>
            <a:rPr lang="en-US" dirty="0"/>
            <a:t>Preprocess, visualize, and model using ML techniques.</a:t>
          </a:r>
        </a:p>
      </dgm:t>
    </dgm:pt>
    <dgm:pt modelId="{32ECC49F-D5D1-41AD-AA35-5944B111D622}" type="parTrans" cxnId="{3EE42A40-4BDC-41B9-BE72-446FFB288974}">
      <dgm:prSet/>
      <dgm:spPr/>
      <dgm:t>
        <a:bodyPr/>
        <a:lstStyle/>
        <a:p>
          <a:endParaRPr lang="en-US"/>
        </a:p>
      </dgm:t>
    </dgm:pt>
    <dgm:pt modelId="{D00BB399-4FD0-4082-8B94-2864AC1E4217}" type="sibTrans" cxnId="{3EE42A40-4BDC-41B9-BE72-446FFB288974}">
      <dgm:prSet phldrT="3" phldr="0"/>
      <dgm:spPr/>
      <dgm:t>
        <a:bodyPr/>
        <a:lstStyle/>
        <a:p>
          <a:r>
            <a:rPr lang="en-US"/>
            <a:t>3</a:t>
          </a:r>
        </a:p>
      </dgm:t>
    </dgm:pt>
    <dgm:pt modelId="{DC6F6BC3-7EE8-428B-995C-ADF6C667684B}">
      <dgm:prSet/>
      <dgm:spPr/>
      <dgm:t>
        <a:bodyPr/>
        <a:lstStyle/>
        <a:p>
          <a:r>
            <a:rPr lang="en-US" dirty="0"/>
            <a:t>Evaluate models and integrate historical climate data.</a:t>
          </a:r>
        </a:p>
      </dgm:t>
    </dgm:pt>
    <dgm:pt modelId="{22F0B469-D03D-4E93-ABC7-379B9ED93C3B}" type="parTrans" cxnId="{EED5CECF-0E0E-4425-B849-C9A6CDD603D6}">
      <dgm:prSet/>
      <dgm:spPr/>
      <dgm:t>
        <a:bodyPr/>
        <a:lstStyle/>
        <a:p>
          <a:endParaRPr lang="en-US"/>
        </a:p>
      </dgm:t>
    </dgm:pt>
    <dgm:pt modelId="{1026C68B-FE0A-4634-8010-BD7713481549}" type="sibTrans" cxnId="{EED5CECF-0E0E-4425-B849-C9A6CDD603D6}">
      <dgm:prSet phldrT="4" phldr="0"/>
      <dgm:spPr/>
      <dgm:t>
        <a:bodyPr/>
        <a:lstStyle/>
        <a:p>
          <a:r>
            <a:rPr lang="en-US"/>
            <a:t>4</a:t>
          </a:r>
          <a:endParaRPr lang="en-US" dirty="0"/>
        </a:p>
      </dgm:t>
    </dgm:pt>
    <dgm:pt modelId="{A46F3B93-E51C-49E2-82A2-8685F8269461}">
      <dgm:prSet/>
      <dgm:spPr/>
      <dgm:t>
        <a:bodyPr/>
        <a:lstStyle/>
        <a:p>
          <a:r>
            <a:rPr lang="en-US"/>
            <a:t>Validate results against historical production records.</a:t>
          </a:r>
        </a:p>
      </dgm:t>
    </dgm:pt>
    <dgm:pt modelId="{F34B49BF-ABAE-4D42-90AA-6FD830B2E3C6}" type="parTrans" cxnId="{6BE2AA4A-0FF6-4F13-B55B-CA71F4E8F79A}">
      <dgm:prSet/>
      <dgm:spPr/>
      <dgm:t>
        <a:bodyPr/>
        <a:lstStyle/>
        <a:p>
          <a:endParaRPr lang="en-US"/>
        </a:p>
      </dgm:t>
    </dgm:pt>
    <dgm:pt modelId="{7AC0143A-6A5A-4BF6-AB5B-A3E84B16F48C}" type="sibTrans" cxnId="{6BE2AA4A-0FF6-4F13-B55B-CA71F4E8F79A}">
      <dgm:prSet phldrT="5" phldr="0"/>
      <dgm:spPr/>
      <dgm:t>
        <a:bodyPr/>
        <a:lstStyle/>
        <a:p>
          <a:r>
            <a:rPr lang="en-US"/>
            <a:t>5</a:t>
          </a:r>
          <a:endParaRPr lang="en-US" dirty="0"/>
        </a:p>
      </dgm:t>
    </dgm:pt>
    <dgm:pt modelId="{2BA95C29-D726-44B2-B7ED-C5049D22EFD3}">
      <dgm:prSet/>
      <dgm:spPr/>
      <dgm:t>
        <a:bodyPr/>
        <a:lstStyle/>
        <a:p>
          <a:r>
            <a:rPr lang="en-US" dirty="0"/>
            <a:t>Prepare the model for scalable deployment across other crops/region</a:t>
          </a:r>
        </a:p>
      </dgm:t>
    </dgm:pt>
    <dgm:pt modelId="{03DA1F91-F64A-45A7-96D7-1C1740BD8A58}" type="parTrans" cxnId="{C8324FEF-6C4C-4D83-85F8-48132A609D1D}">
      <dgm:prSet/>
      <dgm:spPr/>
      <dgm:t>
        <a:bodyPr/>
        <a:lstStyle/>
        <a:p>
          <a:endParaRPr lang="en-US"/>
        </a:p>
      </dgm:t>
    </dgm:pt>
    <dgm:pt modelId="{68C1AA33-CF5B-46C6-A0C6-74A07D252A7E}" type="sibTrans" cxnId="{C8324FEF-6C4C-4D83-85F8-48132A609D1D}">
      <dgm:prSet phldrT="6" phldr="0"/>
      <dgm:spPr/>
      <dgm:t>
        <a:bodyPr/>
        <a:lstStyle/>
        <a:p>
          <a:r>
            <a:rPr lang="en-US"/>
            <a:t>6</a:t>
          </a:r>
          <a:endParaRPr lang="en-US" dirty="0"/>
        </a:p>
      </dgm:t>
    </dgm:pt>
    <dgm:pt modelId="{E79E1326-DA7B-4590-BAF7-D8EBCBE48CBD}">
      <dgm:prSet/>
      <dgm:spPr/>
      <dgm:t>
        <a:bodyPr/>
        <a:lstStyle/>
        <a:p>
          <a:r>
            <a:rPr lang="en-US" dirty="0"/>
            <a:t>Collect multi-source agricultural and environmental data.</a:t>
          </a:r>
        </a:p>
      </dgm:t>
    </dgm:pt>
    <dgm:pt modelId="{12794C3E-D0D1-4037-811B-4944EB73923D}" type="sibTrans" cxnId="{DE21B740-6A10-4D10-954D-B93D8E351A85}">
      <dgm:prSet phldrT="2" phldr="0"/>
      <dgm:spPr/>
      <dgm:t>
        <a:bodyPr/>
        <a:lstStyle/>
        <a:p>
          <a:r>
            <a:rPr lang="en-US"/>
            <a:t>2</a:t>
          </a:r>
        </a:p>
      </dgm:t>
    </dgm:pt>
    <dgm:pt modelId="{6411022E-1CCA-4B34-AA01-DF231DFEF295}" type="parTrans" cxnId="{DE21B740-6A10-4D10-954D-B93D8E351A85}">
      <dgm:prSet/>
      <dgm:spPr/>
      <dgm:t>
        <a:bodyPr/>
        <a:lstStyle/>
        <a:p>
          <a:endParaRPr lang="en-US"/>
        </a:p>
      </dgm:t>
    </dgm:pt>
    <dgm:pt modelId="{1970DC2F-128B-4506-B4DA-2F122D9782BF}" type="pres">
      <dgm:prSet presAssocID="{C64CC36E-D4A1-49DD-AA19-244525ADB246}" presName="Name0" presStyleCnt="0">
        <dgm:presLayoutVars>
          <dgm:animLvl val="lvl"/>
          <dgm:resizeHandles val="exact"/>
        </dgm:presLayoutVars>
      </dgm:prSet>
      <dgm:spPr/>
    </dgm:pt>
    <dgm:pt modelId="{DC9FE938-1B98-4B39-9A85-2B2F66777F8F}" type="pres">
      <dgm:prSet presAssocID="{C69E3A57-C6BA-42D5-9C9E-0896B6728F5C}" presName="compositeNode" presStyleCnt="0">
        <dgm:presLayoutVars>
          <dgm:bulletEnabled val="1"/>
        </dgm:presLayoutVars>
      </dgm:prSet>
      <dgm:spPr/>
    </dgm:pt>
    <dgm:pt modelId="{4AAF5D72-344A-4D99-BE1A-DA66686433E8}" type="pres">
      <dgm:prSet presAssocID="{C69E3A57-C6BA-42D5-9C9E-0896B6728F5C}" presName="bgRect" presStyleLbl="bgAccFollowNode1" presStyleIdx="0" presStyleCnt="6" custScaleY="140876"/>
      <dgm:spPr/>
    </dgm:pt>
    <dgm:pt modelId="{6532206D-72F8-4799-88CC-3F28A20887C4}" type="pres">
      <dgm:prSet presAssocID="{59FD41F0-595B-4CEA-9673-577D2B5BA5CA}" presName="sibTransNodeCircle" presStyleLbl="alignNode1" presStyleIdx="0" presStyleCnt="12" custLinFactNeighborX="-7937" custLinFactNeighborY="-56191">
        <dgm:presLayoutVars>
          <dgm:chMax val="0"/>
          <dgm:bulletEnabled/>
        </dgm:presLayoutVars>
      </dgm:prSet>
      <dgm:spPr/>
    </dgm:pt>
    <dgm:pt modelId="{89DE3BED-CE3B-4C11-8B03-3EC9827076C4}" type="pres">
      <dgm:prSet presAssocID="{C69E3A57-C6BA-42D5-9C9E-0896B6728F5C}" presName="bottomLine" presStyleLbl="alignNode1" presStyleIdx="1" presStyleCnt="12" custLinFactY="203656944" custLinFactNeighborX="-79" custLinFactNeighborY="203700000">
        <dgm:presLayoutVars/>
      </dgm:prSet>
      <dgm:spPr/>
    </dgm:pt>
    <dgm:pt modelId="{D5E97B0D-2F9E-471E-AB74-36012202350D}" type="pres">
      <dgm:prSet presAssocID="{C69E3A57-C6BA-42D5-9C9E-0896B6728F5C}" presName="nodeText" presStyleLbl="bgAccFollowNode1" presStyleIdx="0" presStyleCnt="6">
        <dgm:presLayoutVars>
          <dgm:bulletEnabled val="1"/>
        </dgm:presLayoutVars>
      </dgm:prSet>
      <dgm:spPr/>
    </dgm:pt>
    <dgm:pt modelId="{9B43ADC7-6BE4-41FC-97A0-969832B9B5BC}" type="pres">
      <dgm:prSet presAssocID="{59FD41F0-595B-4CEA-9673-577D2B5BA5CA}" presName="sibTrans" presStyleCnt="0"/>
      <dgm:spPr/>
    </dgm:pt>
    <dgm:pt modelId="{5818A5D2-773D-4410-8B7D-1C1051A5C602}" type="pres">
      <dgm:prSet presAssocID="{E79E1326-DA7B-4590-BAF7-D8EBCBE48CBD}" presName="compositeNode" presStyleCnt="0">
        <dgm:presLayoutVars>
          <dgm:bulletEnabled val="1"/>
        </dgm:presLayoutVars>
      </dgm:prSet>
      <dgm:spPr/>
    </dgm:pt>
    <dgm:pt modelId="{75A95DC4-F836-4223-825D-F86E9B15D12A}" type="pres">
      <dgm:prSet presAssocID="{E79E1326-DA7B-4590-BAF7-D8EBCBE48CBD}" presName="bgRect" presStyleLbl="bgAccFollowNode1" presStyleIdx="1" presStyleCnt="6" custScaleY="142065"/>
      <dgm:spPr/>
    </dgm:pt>
    <dgm:pt modelId="{074FE6D7-6B00-46ED-BBDA-E25FCB9633ED}" type="pres">
      <dgm:prSet presAssocID="{12794C3E-D0D1-4037-811B-4944EB73923D}" presName="sibTransNodeCircle" presStyleLbl="alignNode1" presStyleIdx="2" presStyleCnt="12" custLinFactNeighborY="-58173">
        <dgm:presLayoutVars>
          <dgm:chMax val="0"/>
          <dgm:bulletEnabled/>
        </dgm:presLayoutVars>
      </dgm:prSet>
      <dgm:spPr/>
    </dgm:pt>
    <dgm:pt modelId="{13A892EF-F548-4535-ABBA-F4C45847D92A}" type="pres">
      <dgm:prSet presAssocID="{E79E1326-DA7B-4590-BAF7-D8EBCBE48CBD}" presName="bottomLine" presStyleLbl="alignNode1" presStyleIdx="3" presStyleCnt="12" custLinFactY="197677778" custLinFactNeighborX="-1664" custLinFactNeighborY="197700000">
        <dgm:presLayoutVars/>
      </dgm:prSet>
      <dgm:spPr/>
    </dgm:pt>
    <dgm:pt modelId="{C219EF77-7C0B-45F1-BFEF-ACCBC8DBBD63}" type="pres">
      <dgm:prSet presAssocID="{E79E1326-DA7B-4590-BAF7-D8EBCBE48CBD}" presName="nodeText" presStyleLbl="bgAccFollowNode1" presStyleIdx="1" presStyleCnt="6">
        <dgm:presLayoutVars>
          <dgm:bulletEnabled val="1"/>
        </dgm:presLayoutVars>
      </dgm:prSet>
      <dgm:spPr/>
    </dgm:pt>
    <dgm:pt modelId="{DB9B7A8F-CD34-4F21-8E68-95D76187DF82}" type="pres">
      <dgm:prSet presAssocID="{12794C3E-D0D1-4037-811B-4944EB73923D}" presName="sibTrans" presStyleCnt="0"/>
      <dgm:spPr/>
    </dgm:pt>
    <dgm:pt modelId="{1B2E678C-602A-4313-8D0D-0863689B5361}" type="pres">
      <dgm:prSet presAssocID="{736A2B01-860E-4E5C-B92B-200F4012724D}" presName="compositeNode" presStyleCnt="0">
        <dgm:presLayoutVars>
          <dgm:bulletEnabled val="1"/>
        </dgm:presLayoutVars>
      </dgm:prSet>
      <dgm:spPr/>
    </dgm:pt>
    <dgm:pt modelId="{8169F952-1A67-4F27-8E53-E3DAD11D3D36}" type="pres">
      <dgm:prSet presAssocID="{736A2B01-860E-4E5C-B92B-200F4012724D}" presName="bgRect" presStyleLbl="bgAccFollowNode1" presStyleIdx="2" presStyleCnt="6" custScaleY="142065"/>
      <dgm:spPr/>
    </dgm:pt>
    <dgm:pt modelId="{BD5B8546-BDC1-4348-8D61-E52A36377CF9}" type="pres">
      <dgm:prSet presAssocID="{D00BB399-4FD0-4082-8B94-2864AC1E4217}" presName="sibTransNodeCircle" presStyleLbl="alignNode1" presStyleIdx="4" presStyleCnt="12" custLinFactNeighborX="-1984" custLinFactNeighborY="-58173">
        <dgm:presLayoutVars>
          <dgm:chMax val="0"/>
          <dgm:bulletEnabled/>
        </dgm:presLayoutVars>
      </dgm:prSet>
      <dgm:spPr/>
    </dgm:pt>
    <dgm:pt modelId="{3238D07A-6FE0-49D1-885E-3AF6A08EA925}" type="pres">
      <dgm:prSet presAssocID="{736A2B01-860E-4E5C-B92B-200F4012724D}" presName="bottomLine" presStyleLbl="alignNode1" presStyleIdx="5" presStyleCnt="12" custFlipVert="0" custScaleX="101100" custScaleY="2000000" custLinFactY="203658333" custLinFactNeighborX="-2880" custLinFactNeighborY="203700000">
        <dgm:presLayoutVars/>
      </dgm:prSet>
      <dgm:spPr/>
    </dgm:pt>
    <dgm:pt modelId="{868236D0-3974-4EC3-8255-245B610899DB}" type="pres">
      <dgm:prSet presAssocID="{736A2B01-860E-4E5C-B92B-200F4012724D}" presName="nodeText" presStyleLbl="bgAccFollowNode1" presStyleIdx="2" presStyleCnt="6">
        <dgm:presLayoutVars>
          <dgm:bulletEnabled val="1"/>
        </dgm:presLayoutVars>
      </dgm:prSet>
      <dgm:spPr/>
    </dgm:pt>
    <dgm:pt modelId="{DF8A7C02-ACFB-43EA-9491-64052552F208}" type="pres">
      <dgm:prSet presAssocID="{D00BB399-4FD0-4082-8B94-2864AC1E4217}" presName="sibTrans" presStyleCnt="0"/>
      <dgm:spPr/>
    </dgm:pt>
    <dgm:pt modelId="{E63EFC90-E455-4E4A-82BC-F8543185E84E}" type="pres">
      <dgm:prSet presAssocID="{DC6F6BC3-7EE8-428B-995C-ADF6C667684B}" presName="compositeNode" presStyleCnt="0">
        <dgm:presLayoutVars>
          <dgm:bulletEnabled val="1"/>
        </dgm:presLayoutVars>
      </dgm:prSet>
      <dgm:spPr/>
    </dgm:pt>
    <dgm:pt modelId="{C76A1274-1CEC-46C0-AE70-33F4AB75298D}" type="pres">
      <dgm:prSet presAssocID="{DC6F6BC3-7EE8-428B-995C-ADF6C667684B}" presName="bgRect" presStyleLbl="bgAccFollowNode1" presStyleIdx="3" presStyleCnt="6" custScaleY="142860"/>
      <dgm:spPr/>
    </dgm:pt>
    <dgm:pt modelId="{E20677AA-DC40-42B6-A4B6-B2B2D9A7DCAF}" type="pres">
      <dgm:prSet presAssocID="{1026C68B-FE0A-4634-8010-BD7713481549}" presName="sibTransNodeCircle" presStyleLbl="alignNode1" presStyleIdx="6" presStyleCnt="12" custLinFactNeighborX="-19674" custLinFactNeighborY="-59498">
        <dgm:presLayoutVars>
          <dgm:chMax val="0"/>
          <dgm:bulletEnabled/>
        </dgm:presLayoutVars>
      </dgm:prSet>
      <dgm:spPr/>
    </dgm:pt>
    <dgm:pt modelId="{DF3AEC4E-0D16-496E-918C-9249A83FB1ED}" type="pres">
      <dgm:prSet presAssocID="{DC6F6BC3-7EE8-428B-995C-ADF6C667684B}" presName="bottomLine" presStyleLbl="alignNode1" presStyleIdx="7" presStyleCnt="12" custLinFactY="203658333" custLinFactNeighborX="-833" custLinFactNeighborY="203700000">
        <dgm:presLayoutVars/>
      </dgm:prSet>
      <dgm:spPr/>
    </dgm:pt>
    <dgm:pt modelId="{D07E150E-B3D1-46C7-80DD-EF0B622F09E2}" type="pres">
      <dgm:prSet presAssocID="{DC6F6BC3-7EE8-428B-995C-ADF6C667684B}" presName="nodeText" presStyleLbl="bgAccFollowNode1" presStyleIdx="3" presStyleCnt="6">
        <dgm:presLayoutVars>
          <dgm:bulletEnabled val="1"/>
        </dgm:presLayoutVars>
      </dgm:prSet>
      <dgm:spPr/>
    </dgm:pt>
    <dgm:pt modelId="{7AA3D112-BD12-4862-BE2C-E8524088E5D4}" type="pres">
      <dgm:prSet presAssocID="{1026C68B-FE0A-4634-8010-BD7713481549}" presName="sibTrans" presStyleCnt="0"/>
      <dgm:spPr/>
    </dgm:pt>
    <dgm:pt modelId="{ABACB92D-0C84-42DE-834B-0D10CE396298}" type="pres">
      <dgm:prSet presAssocID="{A46F3B93-E51C-49E2-82A2-8685F8269461}" presName="compositeNode" presStyleCnt="0">
        <dgm:presLayoutVars>
          <dgm:bulletEnabled val="1"/>
        </dgm:presLayoutVars>
      </dgm:prSet>
      <dgm:spPr/>
    </dgm:pt>
    <dgm:pt modelId="{F781D465-2513-4D44-8DC2-896E7084F4D1}" type="pres">
      <dgm:prSet presAssocID="{A46F3B93-E51C-49E2-82A2-8685F8269461}" presName="bgRect" presStyleLbl="bgAccFollowNode1" presStyleIdx="4" presStyleCnt="6" custScaleY="138720"/>
      <dgm:spPr/>
    </dgm:pt>
    <dgm:pt modelId="{68F2B1FD-5800-4D23-8360-7BA6B110915A}" type="pres">
      <dgm:prSet presAssocID="{7AC0143A-6A5A-4BF6-AB5B-A3E84B16F48C}" presName="sibTransNodeCircle" presStyleLbl="alignNode1" presStyleIdx="8" presStyleCnt="12" custLinFactNeighborX="-1984" custLinFactNeighborY="-52598">
        <dgm:presLayoutVars>
          <dgm:chMax val="0"/>
          <dgm:bulletEnabled/>
        </dgm:presLayoutVars>
      </dgm:prSet>
      <dgm:spPr/>
    </dgm:pt>
    <dgm:pt modelId="{B1BDF2EC-9A74-4696-85EF-3DBD34124E82}" type="pres">
      <dgm:prSet presAssocID="{A46F3B93-E51C-49E2-82A2-8685F8269461}" presName="bottomLine" presStyleLbl="alignNode1" presStyleIdx="9" presStyleCnt="12" custLinFactY="203658333" custLinFactNeighborX="-2500" custLinFactNeighborY="203700000">
        <dgm:presLayoutVars/>
      </dgm:prSet>
      <dgm:spPr/>
    </dgm:pt>
    <dgm:pt modelId="{8A7E23B5-4DEC-4B86-956E-033E4CB5F199}" type="pres">
      <dgm:prSet presAssocID="{A46F3B93-E51C-49E2-82A2-8685F8269461}" presName="nodeText" presStyleLbl="bgAccFollowNode1" presStyleIdx="4" presStyleCnt="6">
        <dgm:presLayoutVars>
          <dgm:bulletEnabled val="1"/>
        </dgm:presLayoutVars>
      </dgm:prSet>
      <dgm:spPr/>
    </dgm:pt>
    <dgm:pt modelId="{99EEEDB3-A96E-4808-9D2C-2C38B2A34A96}" type="pres">
      <dgm:prSet presAssocID="{7AC0143A-6A5A-4BF6-AB5B-A3E84B16F48C}" presName="sibTrans" presStyleCnt="0"/>
      <dgm:spPr/>
    </dgm:pt>
    <dgm:pt modelId="{14A4A6A3-B96C-4252-BEA9-66B2675770F3}" type="pres">
      <dgm:prSet presAssocID="{2BA95C29-D726-44B2-B7ED-C5049D22EFD3}" presName="compositeNode" presStyleCnt="0">
        <dgm:presLayoutVars>
          <dgm:bulletEnabled val="1"/>
        </dgm:presLayoutVars>
      </dgm:prSet>
      <dgm:spPr/>
    </dgm:pt>
    <dgm:pt modelId="{D58B41FA-4FF8-4CA8-B5A7-FF8B1AB54CB4}" type="pres">
      <dgm:prSet presAssocID="{2BA95C29-D726-44B2-B7ED-C5049D22EFD3}" presName="bgRect" presStyleLbl="bgAccFollowNode1" presStyleIdx="5" presStyleCnt="6" custScaleY="141100"/>
      <dgm:spPr/>
    </dgm:pt>
    <dgm:pt modelId="{B328A5C4-9E8B-4BB2-9EFB-6685DB0F165C}" type="pres">
      <dgm:prSet presAssocID="{68C1AA33-CF5B-46C6-A0C6-74A07D252A7E}" presName="sibTransNodeCircle" presStyleLbl="alignNode1" presStyleIdx="10" presStyleCnt="12" custLinFactNeighborX="3969" custLinFactNeighborY="-56565">
        <dgm:presLayoutVars>
          <dgm:chMax val="0"/>
          <dgm:bulletEnabled/>
        </dgm:presLayoutVars>
      </dgm:prSet>
      <dgm:spPr/>
    </dgm:pt>
    <dgm:pt modelId="{5B902645-5DC8-4A4F-9F99-A7D62EDA3CE0}" type="pres">
      <dgm:prSet presAssocID="{2BA95C29-D726-44B2-B7ED-C5049D22EFD3}" presName="bottomLine" presStyleLbl="alignNode1" presStyleIdx="11" presStyleCnt="12" custLinFactY="215620833" custLinFactNeighborX="46" custLinFactNeighborY="215700000">
        <dgm:presLayoutVars/>
      </dgm:prSet>
      <dgm:spPr/>
    </dgm:pt>
    <dgm:pt modelId="{529036CB-D04A-41F1-92BD-FD249D337172}" type="pres">
      <dgm:prSet presAssocID="{2BA95C29-D726-44B2-B7ED-C5049D22EFD3}" presName="nodeText" presStyleLbl="bgAccFollowNode1" presStyleIdx="5" presStyleCnt="6">
        <dgm:presLayoutVars>
          <dgm:bulletEnabled val="1"/>
        </dgm:presLayoutVars>
      </dgm:prSet>
      <dgm:spPr/>
    </dgm:pt>
  </dgm:ptLst>
  <dgm:cxnLst>
    <dgm:cxn modelId="{81D23714-2E22-40AA-B1EE-566B6D893E19}" type="presOf" srcId="{1026C68B-FE0A-4634-8010-BD7713481549}" destId="{E20677AA-DC40-42B6-A4B6-B2B2D9A7DCAF}" srcOrd="0" destOrd="0" presId="urn:microsoft.com/office/officeart/2016/7/layout/BasicLinearProcessNumbered"/>
    <dgm:cxn modelId="{E0B5801A-C693-43B0-9117-11729D506C22}" srcId="{C64CC36E-D4A1-49DD-AA19-244525ADB246}" destId="{C69E3A57-C6BA-42D5-9C9E-0896B6728F5C}" srcOrd="0" destOrd="0" parTransId="{5AE17B0D-877C-400B-B939-F35CB6C4EB25}" sibTransId="{59FD41F0-595B-4CEA-9673-577D2B5BA5CA}"/>
    <dgm:cxn modelId="{10099C2C-87CB-4A4F-B279-1D735D6E1939}" type="presOf" srcId="{12794C3E-D0D1-4037-811B-4944EB73923D}" destId="{074FE6D7-6B00-46ED-BBDA-E25FCB9633ED}" srcOrd="0" destOrd="0" presId="urn:microsoft.com/office/officeart/2016/7/layout/BasicLinearProcessNumbered"/>
    <dgm:cxn modelId="{3EE42A40-4BDC-41B9-BE72-446FFB288974}" srcId="{C64CC36E-D4A1-49DD-AA19-244525ADB246}" destId="{736A2B01-860E-4E5C-B92B-200F4012724D}" srcOrd="2" destOrd="0" parTransId="{32ECC49F-D5D1-41AD-AA35-5944B111D622}" sibTransId="{D00BB399-4FD0-4082-8B94-2864AC1E4217}"/>
    <dgm:cxn modelId="{DE21B740-6A10-4D10-954D-B93D8E351A85}" srcId="{C64CC36E-D4A1-49DD-AA19-244525ADB246}" destId="{E79E1326-DA7B-4590-BAF7-D8EBCBE48CBD}" srcOrd="1" destOrd="0" parTransId="{6411022E-1CCA-4B34-AA01-DF231DFEF295}" sibTransId="{12794C3E-D0D1-4037-811B-4944EB73923D}"/>
    <dgm:cxn modelId="{6BE2AA4A-0FF6-4F13-B55B-CA71F4E8F79A}" srcId="{C64CC36E-D4A1-49DD-AA19-244525ADB246}" destId="{A46F3B93-E51C-49E2-82A2-8685F8269461}" srcOrd="4" destOrd="0" parTransId="{F34B49BF-ABAE-4D42-90AA-6FD830B2E3C6}" sibTransId="{7AC0143A-6A5A-4BF6-AB5B-A3E84B16F48C}"/>
    <dgm:cxn modelId="{DA72F454-268A-498E-AA59-B7B2D08E9D0D}" type="presOf" srcId="{2BA95C29-D726-44B2-B7ED-C5049D22EFD3}" destId="{529036CB-D04A-41F1-92BD-FD249D337172}" srcOrd="1" destOrd="0" presId="urn:microsoft.com/office/officeart/2016/7/layout/BasicLinearProcessNumbered"/>
    <dgm:cxn modelId="{AA473D5E-FA7B-455A-932D-CBCD56134431}" type="presOf" srcId="{D00BB399-4FD0-4082-8B94-2864AC1E4217}" destId="{BD5B8546-BDC1-4348-8D61-E52A36377CF9}" srcOrd="0" destOrd="0" presId="urn:microsoft.com/office/officeart/2016/7/layout/BasicLinearProcessNumbered"/>
    <dgm:cxn modelId="{324CFD5E-97D3-4197-9409-587374E9EB05}" type="presOf" srcId="{A46F3B93-E51C-49E2-82A2-8685F8269461}" destId="{8A7E23B5-4DEC-4B86-956E-033E4CB5F199}" srcOrd="1" destOrd="0" presId="urn:microsoft.com/office/officeart/2016/7/layout/BasicLinearProcessNumbered"/>
    <dgm:cxn modelId="{E31CCB63-134C-4C2A-A45F-DAA7B1530748}" type="presOf" srcId="{59FD41F0-595B-4CEA-9673-577D2B5BA5CA}" destId="{6532206D-72F8-4799-88CC-3F28A20887C4}" srcOrd="0" destOrd="0" presId="urn:microsoft.com/office/officeart/2016/7/layout/BasicLinearProcessNumbered"/>
    <dgm:cxn modelId="{C61F2B6A-67B5-44DD-9954-340224876BC9}" type="presOf" srcId="{C64CC36E-D4A1-49DD-AA19-244525ADB246}" destId="{1970DC2F-128B-4506-B4DA-2F122D9782BF}" srcOrd="0" destOrd="0" presId="urn:microsoft.com/office/officeart/2016/7/layout/BasicLinearProcessNumbered"/>
    <dgm:cxn modelId="{9F7A6074-1E59-4C23-8938-77663249AAEF}" type="presOf" srcId="{736A2B01-860E-4E5C-B92B-200F4012724D}" destId="{868236D0-3974-4EC3-8255-245B610899DB}" srcOrd="1" destOrd="0" presId="urn:microsoft.com/office/officeart/2016/7/layout/BasicLinearProcessNumbered"/>
    <dgm:cxn modelId="{53B5367D-70D7-48EF-87AA-190978E60E38}" type="presOf" srcId="{736A2B01-860E-4E5C-B92B-200F4012724D}" destId="{8169F952-1A67-4F27-8E53-E3DAD11D3D36}" srcOrd="0" destOrd="0" presId="urn:microsoft.com/office/officeart/2016/7/layout/BasicLinearProcessNumbered"/>
    <dgm:cxn modelId="{61E0FF89-77E6-4DDF-AF8C-B63C85114815}" type="presOf" srcId="{DC6F6BC3-7EE8-428B-995C-ADF6C667684B}" destId="{D07E150E-B3D1-46C7-80DD-EF0B622F09E2}" srcOrd="1" destOrd="0" presId="urn:microsoft.com/office/officeart/2016/7/layout/BasicLinearProcessNumbered"/>
    <dgm:cxn modelId="{B9ADE396-8BEF-431F-9E18-2FDFF3C78188}" type="presOf" srcId="{2BA95C29-D726-44B2-B7ED-C5049D22EFD3}" destId="{D58B41FA-4FF8-4CA8-B5A7-FF8B1AB54CB4}" srcOrd="0" destOrd="0" presId="urn:microsoft.com/office/officeart/2016/7/layout/BasicLinearProcessNumbered"/>
    <dgm:cxn modelId="{ACA00AA1-9D40-4CAE-BD7F-196B857D79B2}" type="presOf" srcId="{E79E1326-DA7B-4590-BAF7-D8EBCBE48CBD}" destId="{75A95DC4-F836-4223-825D-F86E9B15D12A}" srcOrd="0" destOrd="0" presId="urn:microsoft.com/office/officeart/2016/7/layout/BasicLinearProcessNumbered"/>
    <dgm:cxn modelId="{0F5C52A6-ED90-4FCC-A9FC-237FC93D4FAA}" type="presOf" srcId="{DC6F6BC3-7EE8-428B-995C-ADF6C667684B}" destId="{C76A1274-1CEC-46C0-AE70-33F4AB75298D}" srcOrd="0" destOrd="0" presId="urn:microsoft.com/office/officeart/2016/7/layout/BasicLinearProcessNumbered"/>
    <dgm:cxn modelId="{3F747AB3-4364-46C2-88D5-98DE81828514}" type="presOf" srcId="{E79E1326-DA7B-4590-BAF7-D8EBCBE48CBD}" destId="{C219EF77-7C0B-45F1-BFEF-ACCBC8DBBD63}" srcOrd="1" destOrd="0" presId="urn:microsoft.com/office/officeart/2016/7/layout/BasicLinearProcessNumbered"/>
    <dgm:cxn modelId="{EED5CECF-0E0E-4425-B849-C9A6CDD603D6}" srcId="{C64CC36E-D4A1-49DD-AA19-244525ADB246}" destId="{DC6F6BC3-7EE8-428B-995C-ADF6C667684B}" srcOrd="3" destOrd="0" parTransId="{22F0B469-D03D-4E93-ABC7-379B9ED93C3B}" sibTransId="{1026C68B-FE0A-4634-8010-BD7713481549}"/>
    <dgm:cxn modelId="{2AC745D4-A3E8-4FD1-B0FD-25A1C93A02C2}" type="presOf" srcId="{7AC0143A-6A5A-4BF6-AB5B-A3E84B16F48C}" destId="{68F2B1FD-5800-4D23-8360-7BA6B110915A}" srcOrd="0" destOrd="0" presId="urn:microsoft.com/office/officeart/2016/7/layout/BasicLinearProcessNumbered"/>
    <dgm:cxn modelId="{A15A43D9-C0E0-4118-A018-9BC320765681}" type="presOf" srcId="{C69E3A57-C6BA-42D5-9C9E-0896B6728F5C}" destId="{D5E97B0D-2F9E-471E-AB74-36012202350D}" srcOrd="1" destOrd="0" presId="urn:microsoft.com/office/officeart/2016/7/layout/BasicLinearProcessNumbered"/>
    <dgm:cxn modelId="{2F0E79ED-D02F-43DA-B609-9D4CD11D6508}" type="presOf" srcId="{68C1AA33-CF5B-46C6-A0C6-74A07D252A7E}" destId="{B328A5C4-9E8B-4BB2-9EFB-6685DB0F165C}" srcOrd="0" destOrd="0" presId="urn:microsoft.com/office/officeart/2016/7/layout/BasicLinearProcessNumbered"/>
    <dgm:cxn modelId="{C8324FEF-6C4C-4D83-85F8-48132A609D1D}" srcId="{C64CC36E-D4A1-49DD-AA19-244525ADB246}" destId="{2BA95C29-D726-44B2-B7ED-C5049D22EFD3}" srcOrd="5" destOrd="0" parTransId="{03DA1F91-F64A-45A7-96D7-1C1740BD8A58}" sibTransId="{68C1AA33-CF5B-46C6-A0C6-74A07D252A7E}"/>
    <dgm:cxn modelId="{866418F2-2039-42AE-A5E1-C20EC5BF004A}" type="presOf" srcId="{C69E3A57-C6BA-42D5-9C9E-0896B6728F5C}" destId="{4AAF5D72-344A-4D99-BE1A-DA66686433E8}" srcOrd="0" destOrd="0" presId="urn:microsoft.com/office/officeart/2016/7/layout/BasicLinearProcessNumbered"/>
    <dgm:cxn modelId="{1B5C19F7-196B-4845-B4CD-499DB0CC571B}" type="presOf" srcId="{A46F3B93-E51C-49E2-82A2-8685F8269461}" destId="{F781D465-2513-4D44-8DC2-896E7084F4D1}" srcOrd="0" destOrd="0" presId="urn:microsoft.com/office/officeart/2016/7/layout/BasicLinearProcessNumbered"/>
    <dgm:cxn modelId="{85AB6120-78E8-40E2-B9F0-6894EB2178BA}" type="presParOf" srcId="{1970DC2F-128B-4506-B4DA-2F122D9782BF}" destId="{DC9FE938-1B98-4B39-9A85-2B2F66777F8F}" srcOrd="0" destOrd="0" presId="urn:microsoft.com/office/officeart/2016/7/layout/BasicLinearProcessNumbered"/>
    <dgm:cxn modelId="{4225E7B1-6203-4F72-A766-DDBD9051147B}" type="presParOf" srcId="{DC9FE938-1B98-4B39-9A85-2B2F66777F8F}" destId="{4AAF5D72-344A-4D99-BE1A-DA66686433E8}" srcOrd="0" destOrd="0" presId="urn:microsoft.com/office/officeart/2016/7/layout/BasicLinearProcessNumbered"/>
    <dgm:cxn modelId="{7AD42D60-600B-4CF8-B4A4-D5F0053200C5}" type="presParOf" srcId="{DC9FE938-1B98-4B39-9A85-2B2F66777F8F}" destId="{6532206D-72F8-4799-88CC-3F28A20887C4}" srcOrd="1" destOrd="0" presId="urn:microsoft.com/office/officeart/2016/7/layout/BasicLinearProcessNumbered"/>
    <dgm:cxn modelId="{E3ACD41F-D7F3-461C-973A-B7FD1942232B}" type="presParOf" srcId="{DC9FE938-1B98-4B39-9A85-2B2F66777F8F}" destId="{89DE3BED-CE3B-4C11-8B03-3EC9827076C4}" srcOrd="2" destOrd="0" presId="urn:microsoft.com/office/officeart/2016/7/layout/BasicLinearProcessNumbered"/>
    <dgm:cxn modelId="{46384D14-D1ED-441C-9BF3-95FC2751DE36}" type="presParOf" srcId="{DC9FE938-1B98-4B39-9A85-2B2F66777F8F}" destId="{D5E97B0D-2F9E-471E-AB74-36012202350D}" srcOrd="3" destOrd="0" presId="urn:microsoft.com/office/officeart/2016/7/layout/BasicLinearProcessNumbered"/>
    <dgm:cxn modelId="{C67D3784-C77D-42D2-8643-AF007C9B4DC2}" type="presParOf" srcId="{1970DC2F-128B-4506-B4DA-2F122D9782BF}" destId="{9B43ADC7-6BE4-41FC-97A0-969832B9B5BC}" srcOrd="1" destOrd="0" presId="urn:microsoft.com/office/officeart/2016/7/layout/BasicLinearProcessNumbered"/>
    <dgm:cxn modelId="{A96FD7C8-1649-40BA-A97C-C7FEDF69AA51}" type="presParOf" srcId="{1970DC2F-128B-4506-B4DA-2F122D9782BF}" destId="{5818A5D2-773D-4410-8B7D-1C1051A5C602}" srcOrd="2" destOrd="0" presId="urn:microsoft.com/office/officeart/2016/7/layout/BasicLinearProcessNumbered"/>
    <dgm:cxn modelId="{52155651-0D74-4879-9493-B83254D5192E}" type="presParOf" srcId="{5818A5D2-773D-4410-8B7D-1C1051A5C602}" destId="{75A95DC4-F836-4223-825D-F86E9B15D12A}" srcOrd="0" destOrd="0" presId="urn:microsoft.com/office/officeart/2016/7/layout/BasicLinearProcessNumbered"/>
    <dgm:cxn modelId="{9D7B3CFA-DFF6-406F-A572-1F3D6717A684}" type="presParOf" srcId="{5818A5D2-773D-4410-8B7D-1C1051A5C602}" destId="{074FE6D7-6B00-46ED-BBDA-E25FCB9633ED}" srcOrd="1" destOrd="0" presId="urn:microsoft.com/office/officeart/2016/7/layout/BasicLinearProcessNumbered"/>
    <dgm:cxn modelId="{28398BAA-3FF5-4ECE-BD55-99CA67B87B44}" type="presParOf" srcId="{5818A5D2-773D-4410-8B7D-1C1051A5C602}" destId="{13A892EF-F548-4535-ABBA-F4C45847D92A}" srcOrd="2" destOrd="0" presId="urn:microsoft.com/office/officeart/2016/7/layout/BasicLinearProcessNumbered"/>
    <dgm:cxn modelId="{B820766A-B185-4481-A3C8-2D463608CE25}" type="presParOf" srcId="{5818A5D2-773D-4410-8B7D-1C1051A5C602}" destId="{C219EF77-7C0B-45F1-BFEF-ACCBC8DBBD63}" srcOrd="3" destOrd="0" presId="urn:microsoft.com/office/officeart/2016/7/layout/BasicLinearProcessNumbered"/>
    <dgm:cxn modelId="{4A008F23-31B5-49D3-AB51-D6BAD87DE8D6}" type="presParOf" srcId="{1970DC2F-128B-4506-B4DA-2F122D9782BF}" destId="{DB9B7A8F-CD34-4F21-8E68-95D76187DF82}" srcOrd="3" destOrd="0" presId="urn:microsoft.com/office/officeart/2016/7/layout/BasicLinearProcessNumbered"/>
    <dgm:cxn modelId="{9CB8E005-DCAA-49F7-A052-E0C7327A660B}" type="presParOf" srcId="{1970DC2F-128B-4506-B4DA-2F122D9782BF}" destId="{1B2E678C-602A-4313-8D0D-0863689B5361}" srcOrd="4" destOrd="0" presId="urn:microsoft.com/office/officeart/2016/7/layout/BasicLinearProcessNumbered"/>
    <dgm:cxn modelId="{E4FAD808-0E17-4BA8-B0FD-AC516889642C}" type="presParOf" srcId="{1B2E678C-602A-4313-8D0D-0863689B5361}" destId="{8169F952-1A67-4F27-8E53-E3DAD11D3D36}" srcOrd="0" destOrd="0" presId="urn:microsoft.com/office/officeart/2016/7/layout/BasicLinearProcessNumbered"/>
    <dgm:cxn modelId="{55A08610-5919-4761-A55D-E525F5EB140F}" type="presParOf" srcId="{1B2E678C-602A-4313-8D0D-0863689B5361}" destId="{BD5B8546-BDC1-4348-8D61-E52A36377CF9}" srcOrd="1" destOrd="0" presId="urn:microsoft.com/office/officeart/2016/7/layout/BasicLinearProcessNumbered"/>
    <dgm:cxn modelId="{D30926D1-A0D8-427F-9836-6317ECDC7AC5}" type="presParOf" srcId="{1B2E678C-602A-4313-8D0D-0863689B5361}" destId="{3238D07A-6FE0-49D1-885E-3AF6A08EA925}" srcOrd="2" destOrd="0" presId="urn:microsoft.com/office/officeart/2016/7/layout/BasicLinearProcessNumbered"/>
    <dgm:cxn modelId="{FBA23F30-5E32-43F6-83D8-62C11529ACBB}" type="presParOf" srcId="{1B2E678C-602A-4313-8D0D-0863689B5361}" destId="{868236D0-3974-4EC3-8255-245B610899DB}" srcOrd="3" destOrd="0" presId="urn:microsoft.com/office/officeart/2016/7/layout/BasicLinearProcessNumbered"/>
    <dgm:cxn modelId="{394DF4D7-371C-4A20-8800-F9A1E43FB10D}" type="presParOf" srcId="{1970DC2F-128B-4506-B4DA-2F122D9782BF}" destId="{DF8A7C02-ACFB-43EA-9491-64052552F208}" srcOrd="5" destOrd="0" presId="urn:microsoft.com/office/officeart/2016/7/layout/BasicLinearProcessNumbered"/>
    <dgm:cxn modelId="{214E2C46-822C-400E-818A-CEBD0B54C8AB}" type="presParOf" srcId="{1970DC2F-128B-4506-B4DA-2F122D9782BF}" destId="{E63EFC90-E455-4E4A-82BC-F8543185E84E}" srcOrd="6" destOrd="0" presId="urn:microsoft.com/office/officeart/2016/7/layout/BasicLinearProcessNumbered"/>
    <dgm:cxn modelId="{9B100C0D-82FD-43B5-913B-265724B8CA41}" type="presParOf" srcId="{E63EFC90-E455-4E4A-82BC-F8543185E84E}" destId="{C76A1274-1CEC-46C0-AE70-33F4AB75298D}" srcOrd="0" destOrd="0" presId="urn:microsoft.com/office/officeart/2016/7/layout/BasicLinearProcessNumbered"/>
    <dgm:cxn modelId="{9AAC3F2F-F184-4DBD-BA93-9D997B3CC4D6}" type="presParOf" srcId="{E63EFC90-E455-4E4A-82BC-F8543185E84E}" destId="{E20677AA-DC40-42B6-A4B6-B2B2D9A7DCAF}" srcOrd="1" destOrd="0" presId="urn:microsoft.com/office/officeart/2016/7/layout/BasicLinearProcessNumbered"/>
    <dgm:cxn modelId="{4463C741-81CB-405E-BC05-61482C669723}" type="presParOf" srcId="{E63EFC90-E455-4E4A-82BC-F8543185E84E}" destId="{DF3AEC4E-0D16-496E-918C-9249A83FB1ED}" srcOrd="2" destOrd="0" presId="urn:microsoft.com/office/officeart/2016/7/layout/BasicLinearProcessNumbered"/>
    <dgm:cxn modelId="{6EBC47F4-3F6E-4199-9DBC-58CDDD86126B}" type="presParOf" srcId="{E63EFC90-E455-4E4A-82BC-F8543185E84E}" destId="{D07E150E-B3D1-46C7-80DD-EF0B622F09E2}" srcOrd="3" destOrd="0" presId="urn:microsoft.com/office/officeart/2016/7/layout/BasicLinearProcessNumbered"/>
    <dgm:cxn modelId="{5D6F8436-F762-4A4C-A818-804C4A78AB2B}" type="presParOf" srcId="{1970DC2F-128B-4506-B4DA-2F122D9782BF}" destId="{7AA3D112-BD12-4862-BE2C-E8524088E5D4}" srcOrd="7" destOrd="0" presId="urn:microsoft.com/office/officeart/2016/7/layout/BasicLinearProcessNumbered"/>
    <dgm:cxn modelId="{4FCFD253-70C9-4A29-85A7-07E0C903D4A0}" type="presParOf" srcId="{1970DC2F-128B-4506-B4DA-2F122D9782BF}" destId="{ABACB92D-0C84-42DE-834B-0D10CE396298}" srcOrd="8" destOrd="0" presId="urn:microsoft.com/office/officeart/2016/7/layout/BasicLinearProcessNumbered"/>
    <dgm:cxn modelId="{40CF59FE-5F94-4464-87A7-922C3237BE7B}" type="presParOf" srcId="{ABACB92D-0C84-42DE-834B-0D10CE396298}" destId="{F781D465-2513-4D44-8DC2-896E7084F4D1}" srcOrd="0" destOrd="0" presId="urn:microsoft.com/office/officeart/2016/7/layout/BasicLinearProcessNumbered"/>
    <dgm:cxn modelId="{8E055795-54A8-4626-B3FE-FCFA9B78C191}" type="presParOf" srcId="{ABACB92D-0C84-42DE-834B-0D10CE396298}" destId="{68F2B1FD-5800-4D23-8360-7BA6B110915A}" srcOrd="1" destOrd="0" presId="urn:microsoft.com/office/officeart/2016/7/layout/BasicLinearProcessNumbered"/>
    <dgm:cxn modelId="{188D916C-C19A-468B-AFB7-4DCCBDF7152F}" type="presParOf" srcId="{ABACB92D-0C84-42DE-834B-0D10CE396298}" destId="{B1BDF2EC-9A74-4696-85EF-3DBD34124E82}" srcOrd="2" destOrd="0" presId="urn:microsoft.com/office/officeart/2016/7/layout/BasicLinearProcessNumbered"/>
    <dgm:cxn modelId="{6ABBF63E-B02A-40CE-8249-ACFF4059DE11}" type="presParOf" srcId="{ABACB92D-0C84-42DE-834B-0D10CE396298}" destId="{8A7E23B5-4DEC-4B86-956E-033E4CB5F199}" srcOrd="3" destOrd="0" presId="urn:microsoft.com/office/officeart/2016/7/layout/BasicLinearProcessNumbered"/>
    <dgm:cxn modelId="{B0FF5878-0CFB-475B-9B3D-180D50CFC732}" type="presParOf" srcId="{1970DC2F-128B-4506-B4DA-2F122D9782BF}" destId="{99EEEDB3-A96E-4808-9D2C-2C38B2A34A96}" srcOrd="9" destOrd="0" presId="urn:microsoft.com/office/officeart/2016/7/layout/BasicLinearProcessNumbered"/>
    <dgm:cxn modelId="{1864D176-BAA9-4CE9-ABAA-595B09D833ED}" type="presParOf" srcId="{1970DC2F-128B-4506-B4DA-2F122D9782BF}" destId="{14A4A6A3-B96C-4252-BEA9-66B2675770F3}" srcOrd="10" destOrd="0" presId="urn:microsoft.com/office/officeart/2016/7/layout/BasicLinearProcessNumbered"/>
    <dgm:cxn modelId="{A58983FB-149A-43A7-8127-994944B3B0BA}" type="presParOf" srcId="{14A4A6A3-B96C-4252-BEA9-66B2675770F3}" destId="{D58B41FA-4FF8-4CA8-B5A7-FF8B1AB54CB4}" srcOrd="0" destOrd="0" presId="urn:microsoft.com/office/officeart/2016/7/layout/BasicLinearProcessNumbered"/>
    <dgm:cxn modelId="{9249D0F2-11A6-412F-A23D-288037A7E0A2}" type="presParOf" srcId="{14A4A6A3-B96C-4252-BEA9-66B2675770F3}" destId="{B328A5C4-9E8B-4BB2-9EFB-6685DB0F165C}" srcOrd="1" destOrd="0" presId="urn:microsoft.com/office/officeart/2016/7/layout/BasicLinearProcessNumbered"/>
    <dgm:cxn modelId="{12D11B8B-FC83-45E1-93B7-AAC73B06E14C}" type="presParOf" srcId="{14A4A6A3-B96C-4252-BEA9-66B2675770F3}" destId="{5B902645-5DC8-4A4F-9F99-A7D62EDA3CE0}" srcOrd="2" destOrd="0" presId="urn:microsoft.com/office/officeart/2016/7/layout/BasicLinearProcessNumbered"/>
    <dgm:cxn modelId="{5AC1B618-4E7C-4CF5-B6A8-CCDBCE572710}" type="presParOf" srcId="{14A4A6A3-B96C-4252-BEA9-66B2675770F3}" destId="{529036CB-D04A-41F1-92BD-FD249D33717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2656EA-7235-4A30-A974-2716B0AF97B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B55745D-CCDD-4705-8556-3F6656F17390}">
      <dgm:prSet/>
      <dgm:spPr/>
      <dgm:t>
        <a:bodyPr/>
        <a:lstStyle/>
        <a:p>
          <a:r>
            <a:rPr lang="en-US" dirty="0"/>
            <a:t>Pandas, NumPy – Data handling and transformation.</a:t>
          </a:r>
        </a:p>
      </dgm:t>
    </dgm:pt>
    <dgm:pt modelId="{A5A400F8-B6C3-4C33-9761-B2568D4A0BD8}" type="parTrans" cxnId="{A5BDAB86-3BF0-47F8-8218-0582572FCA54}">
      <dgm:prSet/>
      <dgm:spPr/>
      <dgm:t>
        <a:bodyPr/>
        <a:lstStyle/>
        <a:p>
          <a:endParaRPr lang="en-US"/>
        </a:p>
      </dgm:t>
    </dgm:pt>
    <dgm:pt modelId="{1112DCDF-561E-4202-9349-C3D829533F21}" type="sibTrans" cxnId="{A5BDAB86-3BF0-47F8-8218-0582572FCA54}">
      <dgm:prSet/>
      <dgm:spPr/>
      <dgm:t>
        <a:bodyPr/>
        <a:lstStyle/>
        <a:p>
          <a:endParaRPr lang="en-US"/>
        </a:p>
      </dgm:t>
    </dgm:pt>
    <dgm:pt modelId="{1CE94838-B97E-438A-860A-641AD17D0A46}">
      <dgm:prSet/>
      <dgm:spPr/>
      <dgm:t>
        <a:bodyPr/>
        <a:lstStyle/>
        <a:p>
          <a:r>
            <a:rPr lang="en-US"/>
            <a:t>Matplotlib, Seaborn – Visualization.</a:t>
          </a:r>
        </a:p>
      </dgm:t>
    </dgm:pt>
    <dgm:pt modelId="{7E97622A-3594-42DB-966E-BBB37F9C987F}" type="parTrans" cxnId="{75AF34F8-6075-46AF-AEDE-4EC0D1231746}">
      <dgm:prSet/>
      <dgm:spPr/>
      <dgm:t>
        <a:bodyPr/>
        <a:lstStyle/>
        <a:p>
          <a:endParaRPr lang="en-US"/>
        </a:p>
      </dgm:t>
    </dgm:pt>
    <dgm:pt modelId="{DB0D3354-1463-45E0-AFA0-5EA32BBC0E3B}" type="sibTrans" cxnId="{75AF34F8-6075-46AF-AEDE-4EC0D1231746}">
      <dgm:prSet/>
      <dgm:spPr/>
      <dgm:t>
        <a:bodyPr/>
        <a:lstStyle/>
        <a:p>
          <a:endParaRPr lang="en-US"/>
        </a:p>
      </dgm:t>
    </dgm:pt>
    <dgm:pt modelId="{B311B897-3F4F-4D9E-B61A-7CDEE24CFEBB}">
      <dgm:prSet/>
      <dgm:spPr/>
      <dgm:t>
        <a:bodyPr/>
        <a:lstStyle/>
        <a:p>
          <a:r>
            <a:rPr lang="en-US"/>
            <a:t>Scikit-learn – ML algorithms (SVR, RF, etc.).</a:t>
          </a:r>
        </a:p>
      </dgm:t>
    </dgm:pt>
    <dgm:pt modelId="{4AE8AA4D-53B0-460A-BEE9-E20506012604}" type="parTrans" cxnId="{036E4922-984A-447A-A323-BF9DC78EF6CB}">
      <dgm:prSet/>
      <dgm:spPr/>
      <dgm:t>
        <a:bodyPr/>
        <a:lstStyle/>
        <a:p>
          <a:endParaRPr lang="en-US"/>
        </a:p>
      </dgm:t>
    </dgm:pt>
    <dgm:pt modelId="{E090C7A0-F927-4CB9-B664-9EC3AA255C49}" type="sibTrans" cxnId="{036E4922-984A-447A-A323-BF9DC78EF6CB}">
      <dgm:prSet/>
      <dgm:spPr/>
      <dgm:t>
        <a:bodyPr/>
        <a:lstStyle/>
        <a:p>
          <a:endParaRPr lang="en-US"/>
        </a:p>
      </dgm:t>
    </dgm:pt>
    <dgm:pt modelId="{073D7466-2A75-4D41-8E38-931A65C98C2D}">
      <dgm:prSet/>
      <dgm:spPr/>
      <dgm:t>
        <a:bodyPr/>
        <a:lstStyle/>
        <a:p>
          <a:r>
            <a:rPr lang="en-US"/>
            <a:t>PySpark – Scalable data transformation pipeline.</a:t>
          </a:r>
        </a:p>
      </dgm:t>
    </dgm:pt>
    <dgm:pt modelId="{088FB468-DED9-4E58-844E-8EDBD2FD40D8}" type="parTrans" cxnId="{BD8EB628-D6C4-4C48-9CE7-E19155FDF0FF}">
      <dgm:prSet/>
      <dgm:spPr/>
      <dgm:t>
        <a:bodyPr/>
        <a:lstStyle/>
        <a:p>
          <a:endParaRPr lang="en-US"/>
        </a:p>
      </dgm:t>
    </dgm:pt>
    <dgm:pt modelId="{ABBCB028-0236-4EC5-B7E8-2CC856222D9A}" type="sibTrans" cxnId="{BD8EB628-D6C4-4C48-9CE7-E19155FDF0FF}">
      <dgm:prSet/>
      <dgm:spPr/>
      <dgm:t>
        <a:bodyPr/>
        <a:lstStyle/>
        <a:p>
          <a:endParaRPr lang="en-US"/>
        </a:p>
      </dgm:t>
    </dgm:pt>
    <dgm:pt modelId="{58C695C0-5E1C-4AAC-81A2-71E9865A3F32}">
      <dgm:prSet/>
      <dgm:spPr/>
      <dgm:t>
        <a:bodyPr/>
        <a:lstStyle/>
        <a:p>
          <a:r>
            <a:rPr lang="en-US"/>
            <a:t>World Bank Portal – Climate data integration.</a:t>
          </a:r>
        </a:p>
      </dgm:t>
    </dgm:pt>
    <dgm:pt modelId="{855E8E72-2EA3-4356-919D-84A7C2E22AA5}" type="parTrans" cxnId="{35F0CDD3-4A46-435E-BA37-600AC088A132}">
      <dgm:prSet/>
      <dgm:spPr/>
      <dgm:t>
        <a:bodyPr/>
        <a:lstStyle/>
        <a:p>
          <a:endParaRPr lang="en-US"/>
        </a:p>
      </dgm:t>
    </dgm:pt>
    <dgm:pt modelId="{AD38FBA0-AAD8-423E-8FAD-5EB54D9B16AE}" type="sibTrans" cxnId="{35F0CDD3-4A46-435E-BA37-600AC088A132}">
      <dgm:prSet/>
      <dgm:spPr/>
      <dgm:t>
        <a:bodyPr/>
        <a:lstStyle/>
        <a:p>
          <a:endParaRPr lang="en-US"/>
        </a:p>
      </dgm:t>
    </dgm:pt>
    <dgm:pt modelId="{580CDD7C-AFEC-49AB-A259-1219DC9F3D9D}">
      <dgm:prSet/>
      <dgm:spPr/>
      <dgm:t>
        <a:bodyPr/>
        <a:lstStyle/>
        <a:p>
          <a:r>
            <a:rPr lang="en-US"/>
            <a:t>Jupyter Notebook used for iterative model development.</a:t>
          </a:r>
        </a:p>
      </dgm:t>
    </dgm:pt>
    <dgm:pt modelId="{31579D8D-ECE1-4929-A9C4-00D99F741954}" type="parTrans" cxnId="{B1EA37CE-629F-4254-B9EF-C0673B169388}">
      <dgm:prSet/>
      <dgm:spPr/>
      <dgm:t>
        <a:bodyPr/>
        <a:lstStyle/>
        <a:p>
          <a:endParaRPr lang="en-US"/>
        </a:p>
      </dgm:t>
    </dgm:pt>
    <dgm:pt modelId="{7F60E33B-57DC-4A5F-83CF-B2D09E483CFE}" type="sibTrans" cxnId="{B1EA37CE-629F-4254-B9EF-C0673B169388}">
      <dgm:prSet/>
      <dgm:spPr/>
      <dgm:t>
        <a:bodyPr/>
        <a:lstStyle/>
        <a:p>
          <a:endParaRPr lang="en-US"/>
        </a:p>
      </dgm:t>
    </dgm:pt>
    <dgm:pt modelId="{9B8634D1-1E58-4621-8F7B-A92E48C2BBD9}">
      <dgm:prSet/>
      <dgm:spPr/>
      <dgm:t>
        <a:bodyPr/>
        <a:lstStyle/>
        <a:p>
          <a:r>
            <a:rPr lang="en-US"/>
            <a:t>Excel and CSV for intermediate data inspection and merging.</a:t>
          </a:r>
        </a:p>
      </dgm:t>
    </dgm:pt>
    <dgm:pt modelId="{C4E05E2E-CC85-4F94-88C7-A24437C4B48C}" type="parTrans" cxnId="{E41EFF28-3252-4602-9D85-3D9EA4E31653}">
      <dgm:prSet/>
      <dgm:spPr/>
      <dgm:t>
        <a:bodyPr/>
        <a:lstStyle/>
        <a:p>
          <a:endParaRPr lang="en-US"/>
        </a:p>
      </dgm:t>
    </dgm:pt>
    <dgm:pt modelId="{FDC6CE9C-4398-4B79-A9F0-6591F92AF182}" type="sibTrans" cxnId="{E41EFF28-3252-4602-9D85-3D9EA4E31653}">
      <dgm:prSet/>
      <dgm:spPr/>
      <dgm:t>
        <a:bodyPr/>
        <a:lstStyle/>
        <a:p>
          <a:endParaRPr lang="en-US"/>
        </a:p>
      </dgm:t>
    </dgm:pt>
    <dgm:pt modelId="{52E4D900-E8F2-4EDC-9378-34466221C7B5}" type="pres">
      <dgm:prSet presAssocID="{9D2656EA-7235-4A30-A974-2716B0AF97B9}" presName="root" presStyleCnt="0">
        <dgm:presLayoutVars>
          <dgm:dir/>
          <dgm:resizeHandles val="exact"/>
        </dgm:presLayoutVars>
      </dgm:prSet>
      <dgm:spPr/>
    </dgm:pt>
    <dgm:pt modelId="{1A421960-4946-4C32-9774-23A45BC9D3B7}" type="pres">
      <dgm:prSet presAssocID="{AB55745D-CCDD-4705-8556-3F6656F17390}" presName="compNode" presStyleCnt="0"/>
      <dgm:spPr/>
    </dgm:pt>
    <dgm:pt modelId="{B2C962C5-1153-4B39-9FAC-699CF62C4AC5}" type="pres">
      <dgm:prSet presAssocID="{AB55745D-CCDD-4705-8556-3F6656F17390}" presName="bgRect" presStyleLbl="bgShp" presStyleIdx="0" presStyleCnt="7"/>
      <dgm:spPr/>
    </dgm:pt>
    <dgm:pt modelId="{4F54C09C-7B8F-4602-80A6-133A29C0AB0D}" type="pres">
      <dgm:prSet presAssocID="{AB55745D-CCDD-4705-8556-3F6656F1739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nda"/>
        </a:ext>
      </dgm:extLst>
    </dgm:pt>
    <dgm:pt modelId="{BD4142D1-9CC8-468B-9F92-4ADBFAE1C0E0}" type="pres">
      <dgm:prSet presAssocID="{AB55745D-CCDD-4705-8556-3F6656F17390}" presName="spaceRect" presStyleCnt="0"/>
      <dgm:spPr/>
    </dgm:pt>
    <dgm:pt modelId="{25CDD634-D310-466E-ADD2-C2F91833F9BF}" type="pres">
      <dgm:prSet presAssocID="{AB55745D-CCDD-4705-8556-3F6656F17390}" presName="parTx" presStyleLbl="revTx" presStyleIdx="0" presStyleCnt="7">
        <dgm:presLayoutVars>
          <dgm:chMax val="0"/>
          <dgm:chPref val="0"/>
        </dgm:presLayoutVars>
      </dgm:prSet>
      <dgm:spPr/>
    </dgm:pt>
    <dgm:pt modelId="{DD9E156E-AA73-4B43-BC81-EB5CF68937EA}" type="pres">
      <dgm:prSet presAssocID="{1112DCDF-561E-4202-9349-C3D829533F21}" presName="sibTrans" presStyleCnt="0"/>
      <dgm:spPr/>
    </dgm:pt>
    <dgm:pt modelId="{71BFCAC7-AA51-4100-872C-99493802B694}" type="pres">
      <dgm:prSet presAssocID="{1CE94838-B97E-438A-860A-641AD17D0A46}" presName="compNode" presStyleCnt="0"/>
      <dgm:spPr/>
    </dgm:pt>
    <dgm:pt modelId="{33627818-4F15-4A63-AA5D-5A2FCF551B7A}" type="pres">
      <dgm:prSet presAssocID="{1CE94838-B97E-438A-860A-641AD17D0A46}" presName="bgRect" presStyleLbl="bgShp" presStyleIdx="1" presStyleCnt="7"/>
      <dgm:spPr/>
    </dgm:pt>
    <dgm:pt modelId="{F4CF0415-47C4-4853-B7D4-B62A2A6017E8}" type="pres">
      <dgm:prSet presAssocID="{1CE94838-B97E-438A-860A-641AD17D0A4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stomer Review"/>
        </a:ext>
      </dgm:extLst>
    </dgm:pt>
    <dgm:pt modelId="{22A98B0D-1D9E-4289-959E-389962DC3EAD}" type="pres">
      <dgm:prSet presAssocID="{1CE94838-B97E-438A-860A-641AD17D0A46}" presName="spaceRect" presStyleCnt="0"/>
      <dgm:spPr/>
    </dgm:pt>
    <dgm:pt modelId="{5E5E7F37-43F3-41AC-952F-0A2267C5EF2A}" type="pres">
      <dgm:prSet presAssocID="{1CE94838-B97E-438A-860A-641AD17D0A46}" presName="parTx" presStyleLbl="revTx" presStyleIdx="1" presStyleCnt="7">
        <dgm:presLayoutVars>
          <dgm:chMax val="0"/>
          <dgm:chPref val="0"/>
        </dgm:presLayoutVars>
      </dgm:prSet>
      <dgm:spPr/>
    </dgm:pt>
    <dgm:pt modelId="{14C16219-A82E-40E8-98A9-48AFEB534279}" type="pres">
      <dgm:prSet presAssocID="{DB0D3354-1463-45E0-AFA0-5EA32BBC0E3B}" presName="sibTrans" presStyleCnt="0"/>
      <dgm:spPr/>
    </dgm:pt>
    <dgm:pt modelId="{71F73FF0-4006-4D1F-85CA-38F03D1B266F}" type="pres">
      <dgm:prSet presAssocID="{B311B897-3F4F-4D9E-B61A-7CDEE24CFEBB}" presName="compNode" presStyleCnt="0"/>
      <dgm:spPr/>
    </dgm:pt>
    <dgm:pt modelId="{515298CB-A58D-4A25-B6DA-FA20090B9606}" type="pres">
      <dgm:prSet presAssocID="{B311B897-3F4F-4D9E-B61A-7CDEE24CFEBB}" presName="bgRect" presStyleLbl="bgShp" presStyleIdx="2" presStyleCnt="7"/>
      <dgm:spPr/>
    </dgm:pt>
    <dgm:pt modelId="{E38EBEDC-0BA2-4DD6-B267-2B82AE03D0C4}" type="pres">
      <dgm:prSet presAssocID="{B311B897-3F4F-4D9E-B61A-7CDEE24CFEB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97D484C7-DCF6-49D2-A2BB-3E71D5C4709F}" type="pres">
      <dgm:prSet presAssocID="{B311B897-3F4F-4D9E-B61A-7CDEE24CFEBB}" presName="spaceRect" presStyleCnt="0"/>
      <dgm:spPr/>
    </dgm:pt>
    <dgm:pt modelId="{054786AC-7667-4EC6-AC67-AB9989E15ED8}" type="pres">
      <dgm:prSet presAssocID="{B311B897-3F4F-4D9E-B61A-7CDEE24CFEBB}" presName="parTx" presStyleLbl="revTx" presStyleIdx="2" presStyleCnt="7">
        <dgm:presLayoutVars>
          <dgm:chMax val="0"/>
          <dgm:chPref val="0"/>
        </dgm:presLayoutVars>
      </dgm:prSet>
      <dgm:spPr/>
    </dgm:pt>
    <dgm:pt modelId="{2755D5E9-9608-4DB1-97E4-172EE60FC466}" type="pres">
      <dgm:prSet presAssocID="{E090C7A0-F927-4CB9-B664-9EC3AA255C49}" presName="sibTrans" presStyleCnt="0"/>
      <dgm:spPr/>
    </dgm:pt>
    <dgm:pt modelId="{EA4D07DB-F2BD-4CF9-B2DF-588FE1F79F98}" type="pres">
      <dgm:prSet presAssocID="{073D7466-2A75-4D41-8E38-931A65C98C2D}" presName="compNode" presStyleCnt="0"/>
      <dgm:spPr/>
    </dgm:pt>
    <dgm:pt modelId="{D85DD8EC-1872-41C7-AA07-D496E157BF6B}" type="pres">
      <dgm:prSet presAssocID="{073D7466-2A75-4D41-8E38-931A65C98C2D}" presName="bgRect" presStyleLbl="bgShp" presStyleIdx="3" presStyleCnt="7"/>
      <dgm:spPr/>
    </dgm:pt>
    <dgm:pt modelId="{61758D32-EBC8-49C2-975D-0CAF36D67114}" type="pres">
      <dgm:prSet presAssocID="{073D7466-2A75-4D41-8E38-931A65C98C2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8BF514ED-E294-4712-8484-EC17A4FD0FE7}" type="pres">
      <dgm:prSet presAssocID="{073D7466-2A75-4D41-8E38-931A65C98C2D}" presName="spaceRect" presStyleCnt="0"/>
      <dgm:spPr/>
    </dgm:pt>
    <dgm:pt modelId="{96999F4F-50B4-4847-B9E4-AA9FDE3FC52C}" type="pres">
      <dgm:prSet presAssocID="{073D7466-2A75-4D41-8E38-931A65C98C2D}" presName="parTx" presStyleLbl="revTx" presStyleIdx="3" presStyleCnt="7">
        <dgm:presLayoutVars>
          <dgm:chMax val="0"/>
          <dgm:chPref val="0"/>
        </dgm:presLayoutVars>
      </dgm:prSet>
      <dgm:spPr/>
    </dgm:pt>
    <dgm:pt modelId="{DDB6C466-8BE2-4DAA-B183-550CEE0F4A29}" type="pres">
      <dgm:prSet presAssocID="{ABBCB028-0236-4EC5-B7E8-2CC856222D9A}" presName="sibTrans" presStyleCnt="0"/>
      <dgm:spPr/>
    </dgm:pt>
    <dgm:pt modelId="{B019023B-535E-4FEB-BBC7-4DD4052F85E0}" type="pres">
      <dgm:prSet presAssocID="{58C695C0-5E1C-4AAC-81A2-71E9865A3F32}" presName="compNode" presStyleCnt="0"/>
      <dgm:spPr/>
    </dgm:pt>
    <dgm:pt modelId="{A6BB77C1-F380-4D6A-80A9-3511FE482C65}" type="pres">
      <dgm:prSet presAssocID="{58C695C0-5E1C-4AAC-81A2-71E9865A3F32}" presName="bgRect" presStyleLbl="bgShp" presStyleIdx="4" presStyleCnt="7"/>
      <dgm:spPr/>
    </dgm:pt>
    <dgm:pt modelId="{E9F41971-10D9-492F-A8E7-FC849D999138}" type="pres">
      <dgm:prSet presAssocID="{58C695C0-5E1C-4AAC-81A2-71E9865A3F3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nk"/>
        </a:ext>
      </dgm:extLst>
    </dgm:pt>
    <dgm:pt modelId="{A5374A33-9FAC-43F4-A8B4-7EA1544AD058}" type="pres">
      <dgm:prSet presAssocID="{58C695C0-5E1C-4AAC-81A2-71E9865A3F32}" presName="spaceRect" presStyleCnt="0"/>
      <dgm:spPr/>
    </dgm:pt>
    <dgm:pt modelId="{7730E93D-2AF9-4B2C-B1E1-AFF584E33C04}" type="pres">
      <dgm:prSet presAssocID="{58C695C0-5E1C-4AAC-81A2-71E9865A3F32}" presName="parTx" presStyleLbl="revTx" presStyleIdx="4" presStyleCnt="7">
        <dgm:presLayoutVars>
          <dgm:chMax val="0"/>
          <dgm:chPref val="0"/>
        </dgm:presLayoutVars>
      </dgm:prSet>
      <dgm:spPr/>
    </dgm:pt>
    <dgm:pt modelId="{949ED4F1-8CD9-4C9A-8950-6C4632AE6719}" type="pres">
      <dgm:prSet presAssocID="{AD38FBA0-AAD8-423E-8FAD-5EB54D9B16AE}" presName="sibTrans" presStyleCnt="0"/>
      <dgm:spPr/>
    </dgm:pt>
    <dgm:pt modelId="{DAE6D8F1-E354-4218-9DD4-8AA4AA72DA10}" type="pres">
      <dgm:prSet presAssocID="{580CDD7C-AFEC-49AB-A259-1219DC9F3D9D}" presName="compNode" presStyleCnt="0"/>
      <dgm:spPr/>
    </dgm:pt>
    <dgm:pt modelId="{F903BBC4-246A-4410-97F9-533CBA7C761C}" type="pres">
      <dgm:prSet presAssocID="{580CDD7C-AFEC-49AB-A259-1219DC9F3D9D}" presName="bgRect" presStyleLbl="bgShp" presStyleIdx="5" presStyleCnt="7"/>
      <dgm:spPr/>
    </dgm:pt>
    <dgm:pt modelId="{CBAB5E6C-8A28-4887-9AC9-A2C180D0010B}" type="pres">
      <dgm:prSet presAssocID="{580CDD7C-AFEC-49AB-A259-1219DC9F3D9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3169BD3D-7473-4CB7-B4A7-DAE99FAF8ACA}" type="pres">
      <dgm:prSet presAssocID="{580CDD7C-AFEC-49AB-A259-1219DC9F3D9D}" presName="spaceRect" presStyleCnt="0"/>
      <dgm:spPr/>
    </dgm:pt>
    <dgm:pt modelId="{6FA9723B-B3F5-4D7C-BA49-FC8620A3981F}" type="pres">
      <dgm:prSet presAssocID="{580CDD7C-AFEC-49AB-A259-1219DC9F3D9D}" presName="parTx" presStyleLbl="revTx" presStyleIdx="5" presStyleCnt="7">
        <dgm:presLayoutVars>
          <dgm:chMax val="0"/>
          <dgm:chPref val="0"/>
        </dgm:presLayoutVars>
      </dgm:prSet>
      <dgm:spPr/>
    </dgm:pt>
    <dgm:pt modelId="{F93DC487-429E-414D-9661-A3BD09215BAA}" type="pres">
      <dgm:prSet presAssocID="{7F60E33B-57DC-4A5F-83CF-B2D09E483CFE}" presName="sibTrans" presStyleCnt="0"/>
      <dgm:spPr/>
    </dgm:pt>
    <dgm:pt modelId="{56B032E4-7E56-43DE-B9DE-7EEED85AD108}" type="pres">
      <dgm:prSet presAssocID="{9B8634D1-1E58-4621-8F7B-A92E48C2BBD9}" presName="compNode" presStyleCnt="0"/>
      <dgm:spPr/>
    </dgm:pt>
    <dgm:pt modelId="{D72E816C-31CC-437F-B1EB-E47088745934}" type="pres">
      <dgm:prSet presAssocID="{9B8634D1-1E58-4621-8F7B-A92E48C2BBD9}" presName="bgRect" presStyleLbl="bgShp" presStyleIdx="6" presStyleCnt="7"/>
      <dgm:spPr/>
    </dgm:pt>
    <dgm:pt modelId="{64DC0B7E-A39F-414F-A1CE-86A2556CC0D9}" type="pres">
      <dgm:prSet presAssocID="{9B8634D1-1E58-4621-8F7B-A92E48C2BBD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able"/>
        </a:ext>
      </dgm:extLst>
    </dgm:pt>
    <dgm:pt modelId="{BB876731-7886-493A-BF43-F7A2ADDD4C7E}" type="pres">
      <dgm:prSet presAssocID="{9B8634D1-1E58-4621-8F7B-A92E48C2BBD9}" presName="spaceRect" presStyleCnt="0"/>
      <dgm:spPr/>
    </dgm:pt>
    <dgm:pt modelId="{A4DBFC86-25DA-4FA4-9DDE-B1911F2011FD}" type="pres">
      <dgm:prSet presAssocID="{9B8634D1-1E58-4621-8F7B-A92E48C2BBD9}" presName="parTx" presStyleLbl="revTx" presStyleIdx="6" presStyleCnt="7">
        <dgm:presLayoutVars>
          <dgm:chMax val="0"/>
          <dgm:chPref val="0"/>
        </dgm:presLayoutVars>
      </dgm:prSet>
      <dgm:spPr/>
    </dgm:pt>
  </dgm:ptLst>
  <dgm:cxnLst>
    <dgm:cxn modelId="{036E4922-984A-447A-A323-BF9DC78EF6CB}" srcId="{9D2656EA-7235-4A30-A974-2716B0AF97B9}" destId="{B311B897-3F4F-4D9E-B61A-7CDEE24CFEBB}" srcOrd="2" destOrd="0" parTransId="{4AE8AA4D-53B0-460A-BEE9-E20506012604}" sibTransId="{E090C7A0-F927-4CB9-B664-9EC3AA255C49}"/>
    <dgm:cxn modelId="{BD8EB628-D6C4-4C48-9CE7-E19155FDF0FF}" srcId="{9D2656EA-7235-4A30-A974-2716B0AF97B9}" destId="{073D7466-2A75-4D41-8E38-931A65C98C2D}" srcOrd="3" destOrd="0" parTransId="{088FB468-DED9-4E58-844E-8EDBD2FD40D8}" sibTransId="{ABBCB028-0236-4EC5-B7E8-2CC856222D9A}"/>
    <dgm:cxn modelId="{E41EFF28-3252-4602-9D85-3D9EA4E31653}" srcId="{9D2656EA-7235-4A30-A974-2716B0AF97B9}" destId="{9B8634D1-1E58-4621-8F7B-A92E48C2BBD9}" srcOrd="6" destOrd="0" parTransId="{C4E05E2E-CC85-4F94-88C7-A24437C4B48C}" sibTransId="{FDC6CE9C-4398-4B79-A9F0-6591F92AF182}"/>
    <dgm:cxn modelId="{AB26FF2A-DDEC-42A9-BBFF-4C3E027C0CB7}" type="presOf" srcId="{9D2656EA-7235-4A30-A974-2716B0AF97B9}" destId="{52E4D900-E8F2-4EDC-9378-34466221C7B5}" srcOrd="0" destOrd="0" presId="urn:microsoft.com/office/officeart/2018/2/layout/IconVerticalSolidList"/>
    <dgm:cxn modelId="{E0AD2630-27F9-4620-AC6E-2FBBFEE57D52}" type="presOf" srcId="{B311B897-3F4F-4D9E-B61A-7CDEE24CFEBB}" destId="{054786AC-7667-4EC6-AC67-AB9989E15ED8}" srcOrd="0" destOrd="0" presId="urn:microsoft.com/office/officeart/2018/2/layout/IconVerticalSolidList"/>
    <dgm:cxn modelId="{FC019C36-4838-4F0D-B4C1-48D61A85CEDB}" type="presOf" srcId="{9B8634D1-1E58-4621-8F7B-A92E48C2BBD9}" destId="{A4DBFC86-25DA-4FA4-9DDE-B1911F2011FD}" srcOrd="0" destOrd="0" presId="urn:microsoft.com/office/officeart/2018/2/layout/IconVerticalSolidList"/>
    <dgm:cxn modelId="{0CADB156-DB3E-49F3-97DD-D7E58F78BC90}" type="presOf" srcId="{AB55745D-CCDD-4705-8556-3F6656F17390}" destId="{25CDD634-D310-466E-ADD2-C2F91833F9BF}" srcOrd="0" destOrd="0" presId="urn:microsoft.com/office/officeart/2018/2/layout/IconVerticalSolidList"/>
    <dgm:cxn modelId="{A5BDAB86-3BF0-47F8-8218-0582572FCA54}" srcId="{9D2656EA-7235-4A30-A974-2716B0AF97B9}" destId="{AB55745D-CCDD-4705-8556-3F6656F17390}" srcOrd="0" destOrd="0" parTransId="{A5A400F8-B6C3-4C33-9761-B2568D4A0BD8}" sibTransId="{1112DCDF-561E-4202-9349-C3D829533F21}"/>
    <dgm:cxn modelId="{C2DE1DA2-7630-49BA-9E2F-F7CB8736F97A}" type="presOf" srcId="{58C695C0-5E1C-4AAC-81A2-71E9865A3F32}" destId="{7730E93D-2AF9-4B2C-B1E1-AFF584E33C04}" srcOrd="0" destOrd="0" presId="urn:microsoft.com/office/officeart/2018/2/layout/IconVerticalSolidList"/>
    <dgm:cxn modelId="{604310A6-E863-4DDC-9813-7D397C96A78E}" type="presOf" srcId="{073D7466-2A75-4D41-8E38-931A65C98C2D}" destId="{96999F4F-50B4-4847-B9E4-AA9FDE3FC52C}" srcOrd="0" destOrd="0" presId="urn:microsoft.com/office/officeart/2018/2/layout/IconVerticalSolidList"/>
    <dgm:cxn modelId="{B1EA37CE-629F-4254-B9EF-C0673B169388}" srcId="{9D2656EA-7235-4A30-A974-2716B0AF97B9}" destId="{580CDD7C-AFEC-49AB-A259-1219DC9F3D9D}" srcOrd="5" destOrd="0" parTransId="{31579D8D-ECE1-4929-A9C4-00D99F741954}" sibTransId="{7F60E33B-57DC-4A5F-83CF-B2D09E483CFE}"/>
    <dgm:cxn modelId="{35F0CDD3-4A46-435E-BA37-600AC088A132}" srcId="{9D2656EA-7235-4A30-A974-2716B0AF97B9}" destId="{58C695C0-5E1C-4AAC-81A2-71E9865A3F32}" srcOrd="4" destOrd="0" parTransId="{855E8E72-2EA3-4356-919D-84A7C2E22AA5}" sibTransId="{AD38FBA0-AAD8-423E-8FAD-5EB54D9B16AE}"/>
    <dgm:cxn modelId="{5B09A5E6-CA81-4950-AA2A-0632556C02C1}" type="presOf" srcId="{1CE94838-B97E-438A-860A-641AD17D0A46}" destId="{5E5E7F37-43F3-41AC-952F-0A2267C5EF2A}" srcOrd="0" destOrd="0" presId="urn:microsoft.com/office/officeart/2018/2/layout/IconVerticalSolidList"/>
    <dgm:cxn modelId="{75AF34F8-6075-46AF-AEDE-4EC0D1231746}" srcId="{9D2656EA-7235-4A30-A974-2716B0AF97B9}" destId="{1CE94838-B97E-438A-860A-641AD17D0A46}" srcOrd="1" destOrd="0" parTransId="{7E97622A-3594-42DB-966E-BBB37F9C987F}" sibTransId="{DB0D3354-1463-45E0-AFA0-5EA32BBC0E3B}"/>
    <dgm:cxn modelId="{4639A7FB-FB1B-4AB7-9AFC-AFA5035A9C2C}" type="presOf" srcId="{580CDD7C-AFEC-49AB-A259-1219DC9F3D9D}" destId="{6FA9723B-B3F5-4D7C-BA49-FC8620A3981F}" srcOrd="0" destOrd="0" presId="urn:microsoft.com/office/officeart/2018/2/layout/IconVerticalSolidList"/>
    <dgm:cxn modelId="{6827C5B4-5835-41A6-82DD-25CA2B72D5BE}" type="presParOf" srcId="{52E4D900-E8F2-4EDC-9378-34466221C7B5}" destId="{1A421960-4946-4C32-9774-23A45BC9D3B7}" srcOrd="0" destOrd="0" presId="urn:microsoft.com/office/officeart/2018/2/layout/IconVerticalSolidList"/>
    <dgm:cxn modelId="{B12979BE-75A9-42EF-B857-CCF8CED2EB81}" type="presParOf" srcId="{1A421960-4946-4C32-9774-23A45BC9D3B7}" destId="{B2C962C5-1153-4B39-9FAC-699CF62C4AC5}" srcOrd="0" destOrd="0" presId="urn:microsoft.com/office/officeart/2018/2/layout/IconVerticalSolidList"/>
    <dgm:cxn modelId="{69BEC8B8-E8D9-43D2-A632-B827737D2575}" type="presParOf" srcId="{1A421960-4946-4C32-9774-23A45BC9D3B7}" destId="{4F54C09C-7B8F-4602-80A6-133A29C0AB0D}" srcOrd="1" destOrd="0" presId="urn:microsoft.com/office/officeart/2018/2/layout/IconVerticalSolidList"/>
    <dgm:cxn modelId="{D8B6B6B2-D220-4E59-9C6E-5A716357B9E0}" type="presParOf" srcId="{1A421960-4946-4C32-9774-23A45BC9D3B7}" destId="{BD4142D1-9CC8-468B-9F92-4ADBFAE1C0E0}" srcOrd="2" destOrd="0" presId="urn:microsoft.com/office/officeart/2018/2/layout/IconVerticalSolidList"/>
    <dgm:cxn modelId="{618BDF68-C210-4D87-A4C0-DD6E4EF6BF8C}" type="presParOf" srcId="{1A421960-4946-4C32-9774-23A45BC9D3B7}" destId="{25CDD634-D310-466E-ADD2-C2F91833F9BF}" srcOrd="3" destOrd="0" presId="urn:microsoft.com/office/officeart/2018/2/layout/IconVerticalSolidList"/>
    <dgm:cxn modelId="{99219B67-A5F9-40A6-A754-D9FC77E2B605}" type="presParOf" srcId="{52E4D900-E8F2-4EDC-9378-34466221C7B5}" destId="{DD9E156E-AA73-4B43-BC81-EB5CF68937EA}" srcOrd="1" destOrd="0" presId="urn:microsoft.com/office/officeart/2018/2/layout/IconVerticalSolidList"/>
    <dgm:cxn modelId="{B9E4E8D1-E2A3-49CA-B93E-ED19E8A6D6B5}" type="presParOf" srcId="{52E4D900-E8F2-4EDC-9378-34466221C7B5}" destId="{71BFCAC7-AA51-4100-872C-99493802B694}" srcOrd="2" destOrd="0" presId="urn:microsoft.com/office/officeart/2018/2/layout/IconVerticalSolidList"/>
    <dgm:cxn modelId="{11292E30-02F6-41F5-8028-BB459BECE08B}" type="presParOf" srcId="{71BFCAC7-AA51-4100-872C-99493802B694}" destId="{33627818-4F15-4A63-AA5D-5A2FCF551B7A}" srcOrd="0" destOrd="0" presId="urn:microsoft.com/office/officeart/2018/2/layout/IconVerticalSolidList"/>
    <dgm:cxn modelId="{77C1F8FF-F9C8-42F0-A7CD-5EEC4900AA07}" type="presParOf" srcId="{71BFCAC7-AA51-4100-872C-99493802B694}" destId="{F4CF0415-47C4-4853-B7D4-B62A2A6017E8}" srcOrd="1" destOrd="0" presId="urn:microsoft.com/office/officeart/2018/2/layout/IconVerticalSolidList"/>
    <dgm:cxn modelId="{684A97D2-5F7E-4D7A-A7D0-E2F7A48B0CF9}" type="presParOf" srcId="{71BFCAC7-AA51-4100-872C-99493802B694}" destId="{22A98B0D-1D9E-4289-959E-389962DC3EAD}" srcOrd="2" destOrd="0" presId="urn:microsoft.com/office/officeart/2018/2/layout/IconVerticalSolidList"/>
    <dgm:cxn modelId="{84341BC4-A728-4116-AD90-4EC1DD48E190}" type="presParOf" srcId="{71BFCAC7-AA51-4100-872C-99493802B694}" destId="{5E5E7F37-43F3-41AC-952F-0A2267C5EF2A}" srcOrd="3" destOrd="0" presId="urn:microsoft.com/office/officeart/2018/2/layout/IconVerticalSolidList"/>
    <dgm:cxn modelId="{71608B4F-EA3E-4FBD-A278-5027F8A254F1}" type="presParOf" srcId="{52E4D900-E8F2-4EDC-9378-34466221C7B5}" destId="{14C16219-A82E-40E8-98A9-48AFEB534279}" srcOrd="3" destOrd="0" presId="urn:microsoft.com/office/officeart/2018/2/layout/IconVerticalSolidList"/>
    <dgm:cxn modelId="{4E543487-0899-482F-9FC5-90951C319D45}" type="presParOf" srcId="{52E4D900-E8F2-4EDC-9378-34466221C7B5}" destId="{71F73FF0-4006-4D1F-85CA-38F03D1B266F}" srcOrd="4" destOrd="0" presId="urn:microsoft.com/office/officeart/2018/2/layout/IconVerticalSolidList"/>
    <dgm:cxn modelId="{33A2FFDD-A1B3-46A1-A5FD-FB599AE57DCC}" type="presParOf" srcId="{71F73FF0-4006-4D1F-85CA-38F03D1B266F}" destId="{515298CB-A58D-4A25-B6DA-FA20090B9606}" srcOrd="0" destOrd="0" presId="urn:microsoft.com/office/officeart/2018/2/layout/IconVerticalSolidList"/>
    <dgm:cxn modelId="{E3AA6015-D8BA-4AFC-A0A8-54BA6BC54D2F}" type="presParOf" srcId="{71F73FF0-4006-4D1F-85CA-38F03D1B266F}" destId="{E38EBEDC-0BA2-4DD6-B267-2B82AE03D0C4}" srcOrd="1" destOrd="0" presId="urn:microsoft.com/office/officeart/2018/2/layout/IconVerticalSolidList"/>
    <dgm:cxn modelId="{BBA41BC0-414F-41DC-B09A-B3590B07E649}" type="presParOf" srcId="{71F73FF0-4006-4D1F-85CA-38F03D1B266F}" destId="{97D484C7-DCF6-49D2-A2BB-3E71D5C4709F}" srcOrd="2" destOrd="0" presId="urn:microsoft.com/office/officeart/2018/2/layout/IconVerticalSolidList"/>
    <dgm:cxn modelId="{D8F7E15E-392E-4128-8399-AD3537911851}" type="presParOf" srcId="{71F73FF0-4006-4D1F-85CA-38F03D1B266F}" destId="{054786AC-7667-4EC6-AC67-AB9989E15ED8}" srcOrd="3" destOrd="0" presId="urn:microsoft.com/office/officeart/2018/2/layout/IconVerticalSolidList"/>
    <dgm:cxn modelId="{86AC9993-A707-4EF7-BC47-38E63666D952}" type="presParOf" srcId="{52E4D900-E8F2-4EDC-9378-34466221C7B5}" destId="{2755D5E9-9608-4DB1-97E4-172EE60FC466}" srcOrd="5" destOrd="0" presId="urn:microsoft.com/office/officeart/2018/2/layout/IconVerticalSolidList"/>
    <dgm:cxn modelId="{7FD4946D-E005-4C47-B282-7D58AB82AD76}" type="presParOf" srcId="{52E4D900-E8F2-4EDC-9378-34466221C7B5}" destId="{EA4D07DB-F2BD-4CF9-B2DF-588FE1F79F98}" srcOrd="6" destOrd="0" presId="urn:microsoft.com/office/officeart/2018/2/layout/IconVerticalSolidList"/>
    <dgm:cxn modelId="{97AEDA32-937B-4A7B-BA9C-D4A1DFE817CA}" type="presParOf" srcId="{EA4D07DB-F2BD-4CF9-B2DF-588FE1F79F98}" destId="{D85DD8EC-1872-41C7-AA07-D496E157BF6B}" srcOrd="0" destOrd="0" presId="urn:microsoft.com/office/officeart/2018/2/layout/IconVerticalSolidList"/>
    <dgm:cxn modelId="{52BA5846-EC07-4308-B17F-160CCA8E3932}" type="presParOf" srcId="{EA4D07DB-F2BD-4CF9-B2DF-588FE1F79F98}" destId="{61758D32-EBC8-49C2-975D-0CAF36D67114}" srcOrd="1" destOrd="0" presId="urn:microsoft.com/office/officeart/2018/2/layout/IconVerticalSolidList"/>
    <dgm:cxn modelId="{11C7FD81-E035-4EE6-A55B-179C45CE6189}" type="presParOf" srcId="{EA4D07DB-F2BD-4CF9-B2DF-588FE1F79F98}" destId="{8BF514ED-E294-4712-8484-EC17A4FD0FE7}" srcOrd="2" destOrd="0" presId="urn:microsoft.com/office/officeart/2018/2/layout/IconVerticalSolidList"/>
    <dgm:cxn modelId="{8D666D16-14AC-4BB1-B704-C82237B009AB}" type="presParOf" srcId="{EA4D07DB-F2BD-4CF9-B2DF-588FE1F79F98}" destId="{96999F4F-50B4-4847-B9E4-AA9FDE3FC52C}" srcOrd="3" destOrd="0" presId="urn:microsoft.com/office/officeart/2018/2/layout/IconVerticalSolidList"/>
    <dgm:cxn modelId="{BBBAB882-7366-468F-96F3-23172520D8C8}" type="presParOf" srcId="{52E4D900-E8F2-4EDC-9378-34466221C7B5}" destId="{DDB6C466-8BE2-4DAA-B183-550CEE0F4A29}" srcOrd="7" destOrd="0" presId="urn:microsoft.com/office/officeart/2018/2/layout/IconVerticalSolidList"/>
    <dgm:cxn modelId="{D98CE745-43EE-43EC-9019-395983395D9A}" type="presParOf" srcId="{52E4D900-E8F2-4EDC-9378-34466221C7B5}" destId="{B019023B-535E-4FEB-BBC7-4DD4052F85E0}" srcOrd="8" destOrd="0" presId="urn:microsoft.com/office/officeart/2018/2/layout/IconVerticalSolidList"/>
    <dgm:cxn modelId="{3DF80807-3963-4937-B817-CAF19B11F752}" type="presParOf" srcId="{B019023B-535E-4FEB-BBC7-4DD4052F85E0}" destId="{A6BB77C1-F380-4D6A-80A9-3511FE482C65}" srcOrd="0" destOrd="0" presId="urn:microsoft.com/office/officeart/2018/2/layout/IconVerticalSolidList"/>
    <dgm:cxn modelId="{3EADD7E4-6DEA-4538-A0DC-A2F214D44D7C}" type="presParOf" srcId="{B019023B-535E-4FEB-BBC7-4DD4052F85E0}" destId="{E9F41971-10D9-492F-A8E7-FC849D999138}" srcOrd="1" destOrd="0" presId="urn:microsoft.com/office/officeart/2018/2/layout/IconVerticalSolidList"/>
    <dgm:cxn modelId="{24787694-B076-40A4-BD26-BA7E3C69366B}" type="presParOf" srcId="{B019023B-535E-4FEB-BBC7-4DD4052F85E0}" destId="{A5374A33-9FAC-43F4-A8B4-7EA1544AD058}" srcOrd="2" destOrd="0" presId="urn:microsoft.com/office/officeart/2018/2/layout/IconVerticalSolidList"/>
    <dgm:cxn modelId="{0C2BC5D3-F1AE-4DB5-8EB2-5C782CAD9B0F}" type="presParOf" srcId="{B019023B-535E-4FEB-BBC7-4DD4052F85E0}" destId="{7730E93D-2AF9-4B2C-B1E1-AFF584E33C04}" srcOrd="3" destOrd="0" presId="urn:microsoft.com/office/officeart/2018/2/layout/IconVerticalSolidList"/>
    <dgm:cxn modelId="{0A2AB7E4-4DFE-4D1B-899B-A42439A59B68}" type="presParOf" srcId="{52E4D900-E8F2-4EDC-9378-34466221C7B5}" destId="{949ED4F1-8CD9-4C9A-8950-6C4632AE6719}" srcOrd="9" destOrd="0" presId="urn:microsoft.com/office/officeart/2018/2/layout/IconVerticalSolidList"/>
    <dgm:cxn modelId="{D0DCC979-8F70-40E4-A878-B10E674AB10C}" type="presParOf" srcId="{52E4D900-E8F2-4EDC-9378-34466221C7B5}" destId="{DAE6D8F1-E354-4218-9DD4-8AA4AA72DA10}" srcOrd="10" destOrd="0" presId="urn:microsoft.com/office/officeart/2018/2/layout/IconVerticalSolidList"/>
    <dgm:cxn modelId="{257E3DC6-7BAD-4811-B291-E124030B68C5}" type="presParOf" srcId="{DAE6D8F1-E354-4218-9DD4-8AA4AA72DA10}" destId="{F903BBC4-246A-4410-97F9-533CBA7C761C}" srcOrd="0" destOrd="0" presId="urn:microsoft.com/office/officeart/2018/2/layout/IconVerticalSolidList"/>
    <dgm:cxn modelId="{E7F76721-DC25-466E-91C7-0B2657FD8286}" type="presParOf" srcId="{DAE6D8F1-E354-4218-9DD4-8AA4AA72DA10}" destId="{CBAB5E6C-8A28-4887-9AC9-A2C180D0010B}" srcOrd="1" destOrd="0" presId="urn:microsoft.com/office/officeart/2018/2/layout/IconVerticalSolidList"/>
    <dgm:cxn modelId="{2F8954C9-8AE4-4FEC-9CFE-2BC04C395530}" type="presParOf" srcId="{DAE6D8F1-E354-4218-9DD4-8AA4AA72DA10}" destId="{3169BD3D-7473-4CB7-B4A7-DAE99FAF8ACA}" srcOrd="2" destOrd="0" presId="urn:microsoft.com/office/officeart/2018/2/layout/IconVerticalSolidList"/>
    <dgm:cxn modelId="{111279BA-A08F-4D21-8D36-A851BB44AB08}" type="presParOf" srcId="{DAE6D8F1-E354-4218-9DD4-8AA4AA72DA10}" destId="{6FA9723B-B3F5-4D7C-BA49-FC8620A3981F}" srcOrd="3" destOrd="0" presId="urn:microsoft.com/office/officeart/2018/2/layout/IconVerticalSolidList"/>
    <dgm:cxn modelId="{AEFAE295-70DB-467C-AB71-DBCE411F6719}" type="presParOf" srcId="{52E4D900-E8F2-4EDC-9378-34466221C7B5}" destId="{F93DC487-429E-414D-9661-A3BD09215BAA}" srcOrd="11" destOrd="0" presId="urn:microsoft.com/office/officeart/2018/2/layout/IconVerticalSolidList"/>
    <dgm:cxn modelId="{8D9D26F0-5D60-4071-A57C-5DE5764520B3}" type="presParOf" srcId="{52E4D900-E8F2-4EDC-9378-34466221C7B5}" destId="{56B032E4-7E56-43DE-B9DE-7EEED85AD108}" srcOrd="12" destOrd="0" presId="urn:microsoft.com/office/officeart/2018/2/layout/IconVerticalSolidList"/>
    <dgm:cxn modelId="{F89E650F-3C4E-44E4-AB38-513CFF362D0C}" type="presParOf" srcId="{56B032E4-7E56-43DE-B9DE-7EEED85AD108}" destId="{D72E816C-31CC-437F-B1EB-E47088745934}" srcOrd="0" destOrd="0" presId="urn:microsoft.com/office/officeart/2018/2/layout/IconVerticalSolidList"/>
    <dgm:cxn modelId="{2FE825F6-0718-4B10-A07F-E351F358F0C1}" type="presParOf" srcId="{56B032E4-7E56-43DE-B9DE-7EEED85AD108}" destId="{64DC0B7E-A39F-414F-A1CE-86A2556CC0D9}" srcOrd="1" destOrd="0" presId="urn:microsoft.com/office/officeart/2018/2/layout/IconVerticalSolidList"/>
    <dgm:cxn modelId="{866C65DC-6D30-4405-A425-5CF588EFA114}" type="presParOf" srcId="{56B032E4-7E56-43DE-B9DE-7EEED85AD108}" destId="{BB876731-7886-493A-BF43-F7A2ADDD4C7E}" srcOrd="2" destOrd="0" presId="urn:microsoft.com/office/officeart/2018/2/layout/IconVerticalSolidList"/>
    <dgm:cxn modelId="{19E00456-AFD2-4869-9969-FE2E80215F27}" type="presParOf" srcId="{56B032E4-7E56-43DE-B9DE-7EEED85AD108}" destId="{A4DBFC86-25DA-4FA4-9DDE-B1911F2011F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F5D72-344A-4D99-BE1A-DA66686433E8}">
      <dsp:nvSpPr>
        <dsp:cNvPr id="0" name=""/>
        <dsp:cNvSpPr/>
      </dsp:nvSpPr>
      <dsp:spPr>
        <a:xfrm>
          <a:off x="478" y="791840"/>
          <a:ext cx="1035109" cy="2041508"/>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701" tIns="330200" rIns="80701" bIns="330200" numCol="1" spcCol="1270" anchor="t" anchorCtr="0">
          <a:noAutofit/>
        </a:bodyPr>
        <a:lstStyle/>
        <a:p>
          <a:pPr marL="0" lvl="0" indent="0" algn="l" defTabSz="488950">
            <a:lnSpc>
              <a:spcPct val="90000"/>
            </a:lnSpc>
            <a:spcBef>
              <a:spcPct val="0"/>
            </a:spcBef>
            <a:spcAft>
              <a:spcPct val="35000"/>
            </a:spcAft>
            <a:buNone/>
          </a:pPr>
          <a:r>
            <a:rPr lang="en-US" sz="1100" kern="1200" dirty="0"/>
            <a:t>Develop a predictive model to estimate crop yield.</a:t>
          </a:r>
        </a:p>
      </dsp:txBody>
      <dsp:txXfrm>
        <a:off x="478" y="1567613"/>
        <a:ext cx="1035109" cy="1224905"/>
      </dsp:txXfrm>
    </dsp:sp>
    <dsp:sp modelId="{6532206D-72F8-4799-88CC-3F28A20887C4}">
      <dsp:nvSpPr>
        <dsp:cNvPr id="0" name=""/>
        <dsp:cNvSpPr/>
      </dsp:nvSpPr>
      <dsp:spPr>
        <a:xfrm>
          <a:off x="266153" y="988645"/>
          <a:ext cx="434745" cy="434745"/>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3894" tIns="12700" rIns="33894" bIns="12700" numCol="1" spcCol="1270" anchor="ctr" anchorCtr="0">
          <a:noAutofit/>
        </a:bodyPr>
        <a:lstStyle/>
        <a:p>
          <a:pPr marL="0" lvl="0" indent="0" algn="ctr" defTabSz="889000">
            <a:lnSpc>
              <a:spcPct val="90000"/>
            </a:lnSpc>
            <a:spcBef>
              <a:spcPct val="0"/>
            </a:spcBef>
            <a:spcAft>
              <a:spcPct val="35000"/>
            </a:spcAft>
            <a:buNone/>
          </a:pPr>
          <a:r>
            <a:rPr lang="en-US" sz="2000" kern="1200"/>
            <a:t>1</a:t>
          </a:r>
          <a:endParaRPr lang="en-US" sz="2000" kern="1200" dirty="0"/>
        </a:p>
      </dsp:txBody>
      <dsp:txXfrm>
        <a:off x="329820" y="1052312"/>
        <a:ext cx="307411" cy="307411"/>
      </dsp:txXfrm>
    </dsp:sp>
    <dsp:sp modelId="{89DE3BED-CE3B-4C11-8B03-3EC9827076C4}">
      <dsp:nvSpPr>
        <dsp:cNvPr id="0" name=""/>
        <dsp:cNvSpPr/>
      </dsp:nvSpPr>
      <dsp:spPr>
        <a:xfrm>
          <a:off x="0" y="2830396"/>
          <a:ext cx="1035109" cy="72"/>
        </a:xfrm>
        <a:prstGeom prst="rect">
          <a:avLst/>
        </a:prstGeom>
        <a:gradFill rotWithShape="0">
          <a:gsLst>
            <a:gs pos="0">
              <a:schemeClr val="accent2">
                <a:hueOff val="41197"/>
                <a:satOff val="-4363"/>
                <a:lumOff val="-107"/>
                <a:alphaOff val="0"/>
                <a:tint val="96000"/>
                <a:lumMod val="104000"/>
              </a:schemeClr>
            </a:gs>
            <a:gs pos="100000">
              <a:schemeClr val="accent2">
                <a:hueOff val="41197"/>
                <a:satOff val="-4363"/>
                <a:lumOff val="-107"/>
                <a:alphaOff val="0"/>
                <a:shade val="98000"/>
                <a:lumMod val="94000"/>
              </a:schemeClr>
            </a:gs>
          </a:gsLst>
          <a:lin ang="5400000" scaled="0"/>
        </a:gradFill>
        <a:ln w="9525" cap="rnd" cmpd="sng" algn="ctr">
          <a:solidFill>
            <a:schemeClr val="accent2">
              <a:hueOff val="41197"/>
              <a:satOff val="-4363"/>
              <a:lumOff val="-107"/>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75A95DC4-F836-4223-825D-F86E9B15D12A}">
      <dsp:nvSpPr>
        <dsp:cNvPr id="0" name=""/>
        <dsp:cNvSpPr/>
      </dsp:nvSpPr>
      <dsp:spPr>
        <a:xfrm>
          <a:off x="1139098" y="791840"/>
          <a:ext cx="1035109" cy="2058739"/>
        </a:xfrm>
        <a:prstGeom prst="rect">
          <a:avLst/>
        </a:prstGeom>
        <a:solidFill>
          <a:schemeClr val="accent2">
            <a:tint val="40000"/>
            <a:alpha val="90000"/>
            <a:hueOff val="185731"/>
            <a:satOff val="-8371"/>
            <a:lumOff val="-591"/>
            <a:alphaOff val="0"/>
          </a:schemeClr>
        </a:solidFill>
        <a:ln w="9525" cap="rnd" cmpd="sng" algn="ctr">
          <a:solidFill>
            <a:schemeClr val="accent2">
              <a:tint val="40000"/>
              <a:alpha val="90000"/>
              <a:hueOff val="185731"/>
              <a:satOff val="-8371"/>
              <a:lumOff val="-5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701" tIns="330200" rIns="80701" bIns="330200" numCol="1" spcCol="1270" anchor="t" anchorCtr="0">
          <a:noAutofit/>
        </a:bodyPr>
        <a:lstStyle/>
        <a:p>
          <a:pPr marL="0" lvl="0" indent="0" algn="l" defTabSz="488950">
            <a:lnSpc>
              <a:spcPct val="90000"/>
            </a:lnSpc>
            <a:spcBef>
              <a:spcPct val="0"/>
            </a:spcBef>
            <a:spcAft>
              <a:spcPct val="35000"/>
            </a:spcAft>
            <a:buNone/>
          </a:pPr>
          <a:r>
            <a:rPr lang="en-US" sz="1100" kern="1200" dirty="0"/>
            <a:t>Collect multi-source agricultural and environmental data.</a:t>
          </a:r>
        </a:p>
      </dsp:txBody>
      <dsp:txXfrm>
        <a:off x="1139098" y="1574161"/>
        <a:ext cx="1035109" cy="1235243"/>
      </dsp:txXfrm>
    </dsp:sp>
    <dsp:sp modelId="{074FE6D7-6B00-46ED-BBDA-E25FCB9633ED}">
      <dsp:nvSpPr>
        <dsp:cNvPr id="0" name=""/>
        <dsp:cNvSpPr/>
      </dsp:nvSpPr>
      <dsp:spPr>
        <a:xfrm>
          <a:off x="1439280" y="988644"/>
          <a:ext cx="434745" cy="434745"/>
        </a:xfrm>
        <a:prstGeom prst="ellipse">
          <a:avLst/>
        </a:prstGeom>
        <a:gradFill rotWithShape="0">
          <a:gsLst>
            <a:gs pos="0">
              <a:schemeClr val="accent2">
                <a:hueOff val="82394"/>
                <a:satOff val="-8726"/>
                <a:lumOff val="-214"/>
                <a:alphaOff val="0"/>
                <a:tint val="96000"/>
                <a:lumMod val="104000"/>
              </a:schemeClr>
            </a:gs>
            <a:gs pos="100000">
              <a:schemeClr val="accent2">
                <a:hueOff val="82394"/>
                <a:satOff val="-8726"/>
                <a:lumOff val="-214"/>
                <a:alphaOff val="0"/>
                <a:shade val="98000"/>
                <a:lumMod val="94000"/>
              </a:schemeClr>
            </a:gs>
          </a:gsLst>
          <a:lin ang="5400000" scaled="0"/>
        </a:gradFill>
        <a:ln w="9525" cap="rnd" cmpd="sng" algn="ctr">
          <a:solidFill>
            <a:schemeClr val="accent2">
              <a:hueOff val="82394"/>
              <a:satOff val="-8726"/>
              <a:lumOff val="-214"/>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3894" tIns="12700" rIns="33894" bIns="12700" numCol="1" spcCol="1270" anchor="ctr" anchorCtr="0">
          <a:noAutofit/>
        </a:bodyPr>
        <a:lstStyle/>
        <a:p>
          <a:pPr marL="0" lvl="0" indent="0" algn="ctr" defTabSz="889000">
            <a:lnSpc>
              <a:spcPct val="90000"/>
            </a:lnSpc>
            <a:spcBef>
              <a:spcPct val="0"/>
            </a:spcBef>
            <a:spcAft>
              <a:spcPct val="35000"/>
            </a:spcAft>
            <a:buNone/>
          </a:pPr>
          <a:r>
            <a:rPr lang="en-US" sz="2000" kern="1200"/>
            <a:t>2</a:t>
          </a:r>
        </a:p>
      </dsp:txBody>
      <dsp:txXfrm>
        <a:off x="1502947" y="1052311"/>
        <a:ext cx="307411" cy="307411"/>
      </dsp:txXfrm>
    </dsp:sp>
    <dsp:sp modelId="{13A892EF-F548-4535-ABBA-F4C45847D92A}">
      <dsp:nvSpPr>
        <dsp:cNvPr id="0" name=""/>
        <dsp:cNvSpPr/>
      </dsp:nvSpPr>
      <dsp:spPr>
        <a:xfrm>
          <a:off x="1121874" y="2830386"/>
          <a:ext cx="1035109" cy="72"/>
        </a:xfrm>
        <a:prstGeom prst="rect">
          <a:avLst/>
        </a:prstGeom>
        <a:gradFill rotWithShape="0">
          <a:gsLst>
            <a:gs pos="0">
              <a:schemeClr val="accent2">
                <a:hueOff val="123590"/>
                <a:satOff val="-13089"/>
                <a:lumOff val="-321"/>
                <a:alphaOff val="0"/>
                <a:tint val="96000"/>
                <a:lumMod val="104000"/>
              </a:schemeClr>
            </a:gs>
            <a:gs pos="100000">
              <a:schemeClr val="accent2">
                <a:hueOff val="123590"/>
                <a:satOff val="-13089"/>
                <a:lumOff val="-321"/>
                <a:alphaOff val="0"/>
                <a:shade val="98000"/>
                <a:lumMod val="94000"/>
              </a:schemeClr>
            </a:gs>
          </a:gsLst>
          <a:lin ang="5400000" scaled="0"/>
        </a:gradFill>
        <a:ln w="9525" cap="rnd" cmpd="sng" algn="ctr">
          <a:solidFill>
            <a:schemeClr val="accent2">
              <a:hueOff val="123590"/>
              <a:satOff val="-13089"/>
              <a:lumOff val="-321"/>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8169F952-1A67-4F27-8E53-E3DAD11D3D36}">
      <dsp:nvSpPr>
        <dsp:cNvPr id="0" name=""/>
        <dsp:cNvSpPr/>
      </dsp:nvSpPr>
      <dsp:spPr>
        <a:xfrm>
          <a:off x="2283411" y="791840"/>
          <a:ext cx="1035109" cy="2058739"/>
        </a:xfrm>
        <a:prstGeom prst="rect">
          <a:avLst/>
        </a:prstGeom>
        <a:solidFill>
          <a:schemeClr val="accent2">
            <a:tint val="40000"/>
            <a:alpha val="90000"/>
            <a:hueOff val="371462"/>
            <a:satOff val="-16742"/>
            <a:lumOff val="-1182"/>
            <a:alphaOff val="0"/>
          </a:schemeClr>
        </a:solidFill>
        <a:ln w="9525" cap="rnd" cmpd="sng" algn="ctr">
          <a:solidFill>
            <a:schemeClr val="accent2">
              <a:tint val="40000"/>
              <a:alpha val="90000"/>
              <a:hueOff val="371462"/>
              <a:satOff val="-16742"/>
              <a:lumOff val="-11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701" tIns="330200" rIns="80701" bIns="330200" numCol="1" spcCol="1270" anchor="t" anchorCtr="0">
          <a:noAutofit/>
        </a:bodyPr>
        <a:lstStyle/>
        <a:p>
          <a:pPr marL="0" lvl="0" indent="0" algn="l" defTabSz="488950">
            <a:lnSpc>
              <a:spcPct val="90000"/>
            </a:lnSpc>
            <a:spcBef>
              <a:spcPct val="0"/>
            </a:spcBef>
            <a:spcAft>
              <a:spcPct val="35000"/>
            </a:spcAft>
            <a:buNone/>
          </a:pPr>
          <a:r>
            <a:rPr lang="en-US" sz="1100" kern="1200" dirty="0"/>
            <a:t>Preprocess, visualize, and model using ML techniques.</a:t>
          </a:r>
        </a:p>
      </dsp:txBody>
      <dsp:txXfrm>
        <a:off x="2283411" y="1574161"/>
        <a:ext cx="1035109" cy="1235243"/>
      </dsp:txXfrm>
    </dsp:sp>
    <dsp:sp modelId="{BD5B8546-BDC1-4348-8D61-E52A36377CF9}">
      <dsp:nvSpPr>
        <dsp:cNvPr id="0" name=""/>
        <dsp:cNvSpPr/>
      </dsp:nvSpPr>
      <dsp:spPr>
        <a:xfrm>
          <a:off x="2574968" y="988644"/>
          <a:ext cx="434745" cy="434745"/>
        </a:xfrm>
        <a:prstGeom prst="ellipse">
          <a:avLst/>
        </a:prstGeom>
        <a:gradFill rotWithShape="0">
          <a:gsLst>
            <a:gs pos="0">
              <a:schemeClr val="accent2">
                <a:hueOff val="164787"/>
                <a:satOff val="-17452"/>
                <a:lumOff val="-428"/>
                <a:alphaOff val="0"/>
                <a:tint val="96000"/>
                <a:lumMod val="104000"/>
              </a:schemeClr>
            </a:gs>
            <a:gs pos="100000">
              <a:schemeClr val="accent2">
                <a:hueOff val="164787"/>
                <a:satOff val="-17452"/>
                <a:lumOff val="-428"/>
                <a:alphaOff val="0"/>
                <a:shade val="98000"/>
                <a:lumMod val="94000"/>
              </a:schemeClr>
            </a:gs>
          </a:gsLst>
          <a:lin ang="5400000" scaled="0"/>
        </a:gradFill>
        <a:ln w="9525" cap="rnd" cmpd="sng" algn="ctr">
          <a:solidFill>
            <a:schemeClr val="accent2">
              <a:hueOff val="164787"/>
              <a:satOff val="-17452"/>
              <a:lumOff val="-428"/>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3894" tIns="12700" rIns="33894" bIns="12700" numCol="1" spcCol="1270" anchor="ctr" anchorCtr="0">
          <a:noAutofit/>
        </a:bodyPr>
        <a:lstStyle/>
        <a:p>
          <a:pPr marL="0" lvl="0" indent="0" algn="ctr" defTabSz="889000">
            <a:lnSpc>
              <a:spcPct val="90000"/>
            </a:lnSpc>
            <a:spcBef>
              <a:spcPct val="0"/>
            </a:spcBef>
            <a:spcAft>
              <a:spcPct val="35000"/>
            </a:spcAft>
            <a:buNone/>
          </a:pPr>
          <a:r>
            <a:rPr lang="en-US" sz="2000" kern="1200"/>
            <a:t>3</a:t>
          </a:r>
        </a:p>
      </dsp:txBody>
      <dsp:txXfrm>
        <a:off x="2638635" y="1052311"/>
        <a:ext cx="307411" cy="307411"/>
      </dsp:txXfrm>
    </dsp:sp>
    <dsp:sp modelId="{3238D07A-6FE0-49D1-885E-3AF6A08EA925}">
      <dsp:nvSpPr>
        <dsp:cNvPr id="0" name=""/>
        <dsp:cNvSpPr/>
      </dsp:nvSpPr>
      <dsp:spPr>
        <a:xfrm>
          <a:off x="2247907" y="2838328"/>
          <a:ext cx="1046495" cy="1440"/>
        </a:xfrm>
        <a:prstGeom prst="rect">
          <a:avLst/>
        </a:prstGeom>
        <a:gradFill rotWithShape="0">
          <a:gsLst>
            <a:gs pos="0">
              <a:schemeClr val="accent2">
                <a:hueOff val="205984"/>
                <a:satOff val="-21815"/>
                <a:lumOff val="-535"/>
                <a:alphaOff val="0"/>
                <a:tint val="96000"/>
                <a:lumMod val="104000"/>
              </a:schemeClr>
            </a:gs>
            <a:gs pos="100000">
              <a:schemeClr val="accent2">
                <a:hueOff val="205984"/>
                <a:satOff val="-21815"/>
                <a:lumOff val="-535"/>
                <a:alphaOff val="0"/>
                <a:shade val="98000"/>
                <a:lumMod val="94000"/>
              </a:schemeClr>
            </a:gs>
          </a:gsLst>
          <a:lin ang="5400000" scaled="0"/>
        </a:gradFill>
        <a:ln w="9525" cap="rnd" cmpd="sng" algn="ctr">
          <a:solidFill>
            <a:schemeClr val="accent2">
              <a:hueOff val="205984"/>
              <a:satOff val="-21815"/>
              <a:lumOff val="-535"/>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C76A1274-1CEC-46C0-AE70-33F4AB75298D}">
      <dsp:nvSpPr>
        <dsp:cNvPr id="0" name=""/>
        <dsp:cNvSpPr/>
      </dsp:nvSpPr>
      <dsp:spPr>
        <a:xfrm>
          <a:off x="3427725" y="791840"/>
          <a:ext cx="1035109" cy="2070260"/>
        </a:xfrm>
        <a:prstGeom prst="rect">
          <a:avLst/>
        </a:prstGeom>
        <a:solidFill>
          <a:schemeClr val="accent2">
            <a:tint val="40000"/>
            <a:alpha val="90000"/>
            <a:hueOff val="557194"/>
            <a:satOff val="-25114"/>
            <a:lumOff val="-1772"/>
            <a:alphaOff val="0"/>
          </a:schemeClr>
        </a:solidFill>
        <a:ln w="9525" cap="rnd" cmpd="sng" algn="ctr">
          <a:solidFill>
            <a:schemeClr val="accent2">
              <a:tint val="40000"/>
              <a:alpha val="90000"/>
              <a:hueOff val="557194"/>
              <a:satOff val="-25114"/>
              <a:lumOff val="-177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701" tIns="330200" rIns="80701" bIns="330200" numCol="1" spcCol="1270" anchor="t" anchorCtr="0">
          <a:noAutofit/>
        </a:bodyPr>
        <a:lstStyle/>
        <a:p>
          <a:pPr marL="0" lvl="0" indent="0" algn="l" defTabSz="488950">
            <a:lnSpc>
              <a:spcPct val="90000"/>
            </a:lnSpc>
            <a:spcBef>
              <a:spcPct val="0"/>
            </a:spcBef>
            <a:spcAft>
              <a:spcPct val="35000"/>
            </a:spcAft>
            <a:buNone/>
          </a:pPr>
          <a:r>
            <a:rPr lang="en-US" sz="1100" kern="1200" dirty="0"/>
            <a:t>Evaluate models and integrate historical climate data.</a:t>
          </a:r>
        </a:p>
      </dsp:txBody>
      <dsp:txXfrm>
        <a:off x="3427725" y="1578539"/>
        <a:ext cx="1035109" cy="1242156"/>
      </dsp:txXfrm>
    </dsp:sp>
    <dsp:sp modelId="{E20677AA-DC40-42B6-A4B6-B2B2D9A7DCAF}">
      <dsp:nvSpPr>
        <dsp:cNvPr id="0" name=""/>
        <dsp:cNvSpPr/>
      </dsp:nvSpPr>
      <dsp:spPr>
        <a:xfrm>
          <a:off x="3642374" y="988644"/>
          <a:ext cx="434745" cy="434745"/>
        </a:xfrm>
        <a:prstGeom prst="ellipse">
          <a:avLst/>
        </a:prstGeom>
        <a:gradFill rotWithShape="0">
          <a:gsLst>
            <a:gs pos="0">
              <a:schemeClr val="accent2">
                <a:hueOff val="247181"/>
                <a:satOff val="-26178"/>
                <a:lumOff val="-641"/>
                <a:alphaOff val="0"/>
                <a:tint val="96000"/>
                <a:lumMod val="104000"/>
              </a:schemeClr>
            </a:gs>
            <a:gs pos="100000">
              <a:schemeClr val="accent2">
                <a:hueOff val="247181"/>
                <a:satOff val="-26178"/>
                <a:lumOff val="-641"/>
                <a:alphaOff val="0"/>
                <a:shade val="98000"/>
                <a:lumMod val="94000"/>
              </a:schemeClr>
            </a:gs>
          </a:gsLst>
          <a:lin ang="5400000" scaled="0"/>
        </a:gradFill>
        <a:ln w="9525" cap="rnd" cmpd="sng" algn="ctr">
          <a:solidFill>
            <a:schemeClr val="accent2">
              <a:hueOff val="247181"/>
              <a:satOff val="-26178"/>
              <a:lumOff val="-641"/>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3894" tIns="12700" rIns="33894" bIns="12700" numCol="1" spcCol="1270" anchor="ctr" anchorCtr="0">
          <a:noAutofit/>
        </a:bodyPr>
        <a:lstStyle/>
        <a:p>
          <a:pPr marL="0" lvl="0" indent="0" algn="ctr" defTabSz="889000">
            <a:lnSpc>
              <a:spcPct val="90000"/>
            </a:lnSpc>
            <a:spcBef>
              <a:spcPct val="0"/>
            </a:spcBef>
            <a:spcAft>
              <a:spcPct val="35000"/>
            </a:spcAft>
            <a:buNone/>
          </a:pPr>
          <a:r>
            <a:rPr lang="en-US" sz="2000" kern="1200"/>
            <a:t>4</a:t>
          </a:r>
          <a:endParaRPr lang="en-US" sz="2000" kern="1200" dirty="0"/>
        </a:p>
      </dsp:txBody>
      <dsp:txXfrm>
        <a:off x="3706041" y="1052311"/>
        <a:ext cx="307411" cy="307411"/>
      </dsp:txXfrm>
    </dsp:sp>
    <dsp:sp modelId="{DF3AEC4E-0D16-496E-918C-9249A83FB1ED}">
      <dsp:nvSpPr>
        <dsp:cNvPr id="0" name=""/>
        <dsp:cNvSpPr/>
      </dsp:nvSpPr>
      <dsp:spPr>
        <a:xfrm>
          <a:off x="3419102" y="2844773"/>
          <a:ext cx="1035109" cy="72"/>
        </a:xfrm>
        <a:prstGeom prst="rect">
          <a:avLst/>
        </a:prstGeom>
        <a:gradFill rotWithShape="0">
          <a:gsLst>
            <a:gs pos="0">
              <a:schemeClr val="accent2">
                <a:hueOff val="288378"/>
                <a:satOff val="-30541"/>
                <a:lumOff val="-748"/>
                <a:alphaOff val="0"/>
                <a:tint val="96000"/>
                <a:lumMod val="104000"/>
              </a:schemeClr>
            </a:gs>
            <a:gs pos="100000">
              <a:schemeClr val="accent2">
                <a:hueOff val="288378"/>
                <a:satOff val="-30541"/>
                <a:lumOff val="-748"/>
                <a:alphaOff val="0"/>
                <a:shade val="98000"/>
                <a:lumMod val="94000"/>
              </a:schemeClr>
            </a:gs>
          </a:gsLst>
          <a:lin ang="5400000" scaled="0"/>
        </a:gradFill>
        <a:ln w="9525" cap="rnd" cmpd="sng" algn="ctr">
          <a:solidFill>
            <a:schemeClr val="accent2">
              <a:hueOff val="288378"/>
              <a:satOff val="-30541"/>
              <a:lumOff val="-748"/>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F781D465-2513-4D44-8DC2-896E7084F4D1}">
      <dsp:nvSpPr>
        <dsp:cNvPr id="0" name=""/>
        <dsp:cNvSpPr/>
      </dsp:nvSpPr>
      <dsp:spPr>
        <a:xfrm>
          <a:off x="4566345" y="791840"/>
          <a:ext cx="1035109" cy="2010265"/>
        </a:xfrm>
        <a:prstGeom prst="rect">
          <a:avLst/>
        </a:prstGeom>
        <a:solidFill>
          <a:schemeClr val="accent2">
            <a:tint val="40000"/>
            <a:alpha val="90000"/>
            <a:hueOff val="742925"/>
            <a:satOff val="-33485"/>
            <a:lumOff val="-2363"/>
            <a:alphaOff val="0"/>
          </a:schemeClr>
        </a:solidFill>
        <a:ln w="9525" cap="rnd" cmpd="sng" algn="ctr">
          <a:solidFill>
            <a:schemeClr val="accent2">
              <a:tint val="40000"/>
              <a:alpha val="90000"/>
              <a:hueOff val="742925"/>
              <a:satOff val="-33485"/>
              <a:lumOff val="-23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701" tIns="330200" rIns="80701" bIns="330200" numCol="1" spcCol="1270" anchor="t" anchorCtr="0">
          <a:noAutofit/>
        </a:bodyPr>
        <a:lstStyle/>
        <a:p>
          <a:pPr marL="0" lvl="0" indent="0" algn="l" defTabSz="488950">
            <a:lnSpc>
              <a:spcPct val="90000"/>
            </a:lnSpc>
            <a:spcBef>
              <a:spcPct val="0"/>
            </a:spcBef>
            <a:spcAft>
              <a:spcPct val="35000"/>
            </a:spcAft>
            <a:buNone/>
          </a:pPr>
          <a:r>
            <a:rPr lang="en-US" sz="1100" kern="1200"/>
            <a:t>Validate results against historical production records.</a:t>
          </a:r>
        </a:p>
      </dsp:txBody>
      <dsp:txXfrm>
        <a:off x="4566345" y="1555741"/>
        <a:ext cx="1035109" cy="1206159"/>
      </dsp:txXfrm>
    </dsp:sp>
    <dsp:sp modelId="{68F2B1FD-5800-4D23-8360-7BA6B110915A}">
      <dsp:nvSpPr>
        <dsp:cNvPr id="0" name=""/>
        <dsp:cNvSpPr/>
      </dsp:nvSpPr>
      <dsp:spPr>
        <a:xfrm>
          <a:off x="4857901" y="988644"/>
          <a:ext cx="434745" cy="434745"/>
        </a:xfrm>
        <a:prstGeom prst="ellipse">
          <a:avLst/>
        </a:prstGeom>
        <a:gradFill rotWithShape="0">
          <a:gsLst>
            <a:gs pos="0">
              <a:schemeClr val="accent2">
                <a:hueOff val="329575"/>
                <a:satOff val="-34904"/>
                <a:lumOff val="-855"/>
                <a:alphaOff val="0"/>
                <a:tint val="96000"/>
                <a:lumMod val="104000"/>
              </a:schemeClr>
            </a:gs>
            <a:gs pos="100000">
              <a:schemeClr val="accent2">
                <a:hueOff val="329575"/>
                <a:satOff val="-34904"/>
                <a:lumOff val="-855"/>
                <a:alphaOff val="0"/>
                <a:shade val="98000"/>
                <a:lumMod val="94000"/>
              </a:schemeClr>
            </a:gs>
          </a:gsLst>
          <a:lin ang="5400000" scaled="0"/>
        </a:gradFill>
        <a:ln w="9525" cap="rnd" cmpd="sng" algn="ctr">
          <a:solidFill>
            <a:schemeClr val="accent2">
              <a:hueOff val="329575"/>
              <a:satOff val="-34904"/>
              <a:lumOff val="-855"/>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3894" tIns="12700" rIns="33894" bIns="12700" numCol="1" spcCol="1270" anchor="ctr" anchorCtr="0">
          <a:noAutofit/>
        </a:bodyPr>
        <a:lstStyle/>
        <a:p>
          <a:pPr marL="0" lvl="0" indent="0" algn="ctr" defTabSz="889000">
            <a:lnSpc>
              <a:spcPct val="90000"/>
            </a:lnSpc>
            <a:spcBef>
              <a:spcPct val="0"/>
            </a:spcBef>
            <a:spcAft>
              <a:spcPct val="35000"/>
            </a:spcAft>
            <a:buNone/>
          </a:pPr>
          <a:r>
            <a:rPr lang="en-US" sz="2000" kern="1200"/>
            <a:t>5</a:t>
          </a:r>
          <a:endParaRPr lang="en-US" sz="2000" kern="1200" dirty="0"/>
        </a:p>
      </dsp:txBody>
      <dsp:txXfrm>
        <a:off x="4921568" y="1052311"/>
        <a:ext cx="307411" cy="307411"/>
      </dsp:txXfrm>
    </dsp:sp>
    <dsp:sp modelId="{B1BDF2EC-9A74-4696-85EF-3DBD34124E82}">
      <dsp:nvSpPr>
        <dsp:cNvPr id="0" name=""/>
        <dsp:cNvSpPr/>
      </dsp:nvSpPr>
      <dsp:spPr>
        <a:xfrm>
          <a:off x="4540467" y="2814775"/>
          <a:ext cx="1035109" cy="72"/>
        </a:xfrm>
        <a:prstGeom prst="rect">
          <a:avLst/>
        </a:prstGeom>
        <a:gradFill rotWithShape="0">
          <a:gsLst>
            <a:gs pos="0">
              <a:schemeClr val="accent2">
                <a:hueOff val="370771"/>
                <a:satOff val="-39267"/>
                <a:lumOff val="-962"/>
                <a:alphaOff val="0"/>
                <a:tint val="96000"/>
                <a:lumMod val="104000"/>
              </a:schemeClr>
            </a:gs>
            <a:gs pos="100000">
              <a:schemeClr val="accent2">
                <a:hueOff val="370771"/>
                <a:satOff val="-39267"/>
                <a:lumOff val="-962"/>
                <a:alphaOff val="0"/>
                <a:shade val="98000"/>
                <a:lumMod val="94000"/>
              </a:schemeClr>
            </a:gs>
          </a:gsLst>
          <a:lin ang="5400000" scaled="0"/>
        </a:gradFill>
        <a:ln w="9525" cap="rnd" cmpd="sng" algn="ctr">
          <a:solidFill>
            <a:schemeClr val="accent2">
              <a:hueOff val="370771"/>
              <a:satOff val="-39267"/>
              <a:lumOff val="-962"/>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D58B41FA-4FF8-4CA8-B5A7-FF8B1AB54CB4}">
      <dsp:nvSpPr>
        <dsp:cNvPr id="0" name=""/>
        <dsp:cNvSpPr/>
      </dsp:nvSpPr>
      <dsp:spPr>
        <a:xfrm>
          <a:off x="5704965" y="791840"/>
          <a:ext cx="1035109" cy="2044754"/>
        </a:xfrm>
        <a:prstGeom prst="rect">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701" tIns="330200" rIns="80701" bIns="330200" numCol="1" spcCol="1270" anchor="t" anchorCtr="0">
          <a:noAutofit/>
        </a:bodyPr>
        <a:lstStyle/>
        <a:p>
          <a:pPr marL="0" lvl="0" indent="0" algn="l" defTabSz="488950">
            <a:lnSpc>
              <a:spcPct val="90000"/>
            </a:lnSpc>
            <a:spcBef>
              <a:spcPct val="0"/>
            </a:spcBef>
            <a:spcAft>
              <a:spcPct val="35000"/>
            </a:spcAft>
            <a:buNone/>
          </a:pPr>
          <a:r>
            <a:rPr lang="en-US" sz="1100" kern="1200" dirty="0"/>
            <a:t>Prepare the model for scalable deployment across other crops/region</a:t>
          </a:r>
        </a:p>
      </dsp:txBody>
      <dsp:txXfrm>
        <a:off x="5704965" y="1568847"/>
        <a:ext cx="1035109" cy="1226852"/>
      </dsp:txXfrm>
    </dsp:sp>
    <dsp:sp modelId="{B328A5C4-9E8B-4BB2-9EFB-6685DB0F165C}">
      <dsp:nvSpPr>
        <dsp:cNvPr id="0" name=""/>
        <dsp:cNvSpPr/>
      </dsp:nvSpPr>
      <dsp:spPr>
        <a:xfrm>
          <a:off x="6022402" y="988642"/>
          <a:ext cx="434745" cy="434745"/>
        </a:xfrm>
        <a:prstGeom prst="ellipse">
          <a:avLst/>
        </a:prstGeom>
        <a:gradFill rotWithShape="0">
          <a:gsLst>
            <a:gs pos="0">
              <a:schemeClr val="accent2">
                <a:hueOff val="411968"/>
                <a:satOff val="-43630"/>
                <a:lumOff val="-1069"/>
                <a:alphaOff val="0"/>
                <a:tint val="96000"/>
                <a:lumMod val="104000"/>
              </a:schemeClr>
            </a:gs>
            <a:gs pos="100000">
              <a:schemeClr val="accent2">
                <a:hueOff val="411968"/>
                <a:satOff val="-43630"/>
                <a:lumOff val="-1069"/>
                <a:alphaOff val="0"/>
                <a:shade val="98000"/>
                <a:lumMod val="94000"/>
              </a:schemeClr>
            </a:gs>
          </a:gsLst>
          <a:lin ang="5400000" scaled="0"/>
        </a:gradFill>
        <a:ln w="9525" cap="rnd" cmpd="sng" algn="ctr">
          <a:solidFill>
            <a:schemeClr val="accent2">
              <a:hueOff val="411968"/>
              <a:satOff val="-43630"/>
              <a:lumOff val="-1069"/>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3894" tIns="12700" rIns="33894" bIns="12700" numCol="1" spcCol="1270" anchor="ctr" anchorCtr="0">
          <a:noAutofit/>
        </a:bodyPr>
        <a:lstStyle/>
        <a:p>
          <a:pPr marL="0" lvl="0" indent="0" algn="ctr" defTabSz="889000">
            <a:lnSpc>
              <a:spcPct val="90000"/>
            </a:lnSpc>
            <a:spcBef>
              <a:spcPct val="0"/>
            </a:spcBef>
            <a:spcAft>
              <a:spcPct val="35000"/>
            </a:spcAft>
            <a:buNone/>
          </a:pPr>
          <a:r>
            <a:rPr lang="en-US" sz="2000" kern="1200"/>
            <a:t>6</a:t>
          </a:r>
          <a:endParaRPr lang="en-US" sz="2000" kern="1200" dirty="0"/>
        </a:p>
      </dsp:txBody>
      <dsp:txXfrm>
        <a:off x="6086069" y="1052309"/>
        <a:ext cx="307411" cy="307411"/>
      </dsp:txXfrm>
    </dsp:sp>
    <dsp:sp modelId="{5B902645-5DC8-4A4F-9F99-A7D62EDA3CE0}">
      <dsp:nvSpPr>
        <dsp:cNvPr id="0" name=""/>
        <dsp:cNvSpPr/>
      </dsp:nvSpPr>
      <dsp:spPr>
        <a:xfrm>
          <a:off x="5705441" y="2849273"/>
          <a:ext cx="1035109" cy="72"/>
        </a:xfrm>
        <a:prstGeom prst="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w="9525" cap="rnd" cmpd="sng" algn="ctr">
          <a:solidFill>
            <a:schemeClr val="accent2">
              <a:hueOff val="453165"/>
              <a:satOff val="-47993"/>
              <a:lumOff val="-1176"/>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962C5-1153-4B39-9FAC-699CF62C4AC5}">
      <dsp:nvSpPr>
        <dsp:cNvPr id="0" name=""/>
        <dsp:cNvSpPr/>
      </dsp:nvSpPr>
      <dsp:spPr>
        <a:xfrm>
          <a:off x="0" y="449"/>
          <a:ext cx="5124159" cy="619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54C09C-7B8F-4602-80A6-133A29C0AB0D}">
      <dsp:nvSpPr>
        <dsp:cNvPr id="0" name=""/>
        <dsp:cNvSpPr/>
      </dsp:nvSpPr>
      <dsp:spPr>
        <a:xfrm>
          <a:off x="187332" y="139787"/>
          <a:ext cx="340603" cy="3406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CDD634-D310-466E-ADD2-C2F91833F9BF}">
      <dsp:nvSpPr>
        <dsp:cNvPr id="0" name=""/>
        <dsp:cNvSpPr/>
      </dsp:nvSpPr>
      <dsp:spPr>
        <a:xfrm>
          <a:off x="715268" y="449"/>
          <a:ext cx="4408890" cy="619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40" tIns="65540" rIns="65540" bIns="65540" numCol="1" spcCol="1270" anchor="ctr" anchorCtr="0">
          <a:noAutofit/>
        </a:bodyPr>
        <a:lstStyle/>
        <a:p>
          <a:pPr marL="0" lvl="0" indent="0" algn="l" defTabSz="711200">
            <a:lnSpc>
              <a:spcPct val="90000"/>
            </a:lnSpc>
            <a:spcBef>
              <a:spcPct val="0"/>
            </a:spcBef>
            <a:spcAft>
              <a:spcPct val="35000"/>
            </a:spcAft>
            <a:buNone/>
          </a:pPr>
          <a:r>
            <a:rPr lang="en-US" sz="1600" kern="1200" dirty="0"/>
            <a:t>Pandas, NumPy – Data handling and transformation.</a:t>
          </a:r>
        </a:p>
      </dsp:txBody>
      <dsp:txXfrm>
        <a:off x="715268" y="449"/>
        <a:ext cx="4408890" cy="619279"/>
      </dsp:txXfrm>
    </dsp:sp>
    <dsp:sp modelId="{33627818-4F15-4A63-AA5D-5A2FCF551B7A}">
      <dsp:nvSpPr>
        <dsp:cNvPr id="0" name=""/>
        <dsp:cNvSpPr/>
      </dsp:nvSpPr>
      <dsp:spPr>
        <a:xfrm>
          <a:off x="0" y="774549"/>
          <a:ext cx="5124159" cy="619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CF0415-47C4-4853-B7D4-B62A2A6017E8}">
      <dsp:nvSpPr>
        <dsp:cNvPr id="0" name=""/>
        <dsp:cNvSpPr/>
      </dsp:nvSpPr>
      <dsp:spPr>
        <a:xfrm>
          <a:off x="187332" y="913887"/>
          <a:ext cx="340603" cy="3406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5E7F37-43F3-41AC-952F-0A2267C5EF2A}">
      <dsp:nvSpPr>
        <dsp:cNvPr id="0" name=""/>
        <dsp:cNvSpPr/>
      </dsp:nvSpPr>
      <dsp:spPr>
        <a:xfrm>
          <a:off x="715268" y="774549"/>
          <a:ext cx="4408890" cy="619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40" tIns="65540" rIns="65540" bIns="65540" numCol="1" spcCol="1270" anchor="ctr" anchorCtr="0">
          <a:noAutofit/>
        </a:bodyPr>
        <a:lstStyle/>
        <a:p>
          <a:pPr marL="0" lvl="0" indent="0" algn="l" defTabSz="711200">
            <a:lnSpc>
              <a:spcPct val="90000"/>
            </a:lnSpc>
            <a:spcBef>
              <a:spcPct val="0"/>
            </a:spcBef>
            <a:spcAft>
              <a:spcPct val="35000"/>
            </a:spcAft>
            <a:buNone/>
          </a:pPr>
          <a:r>
            <a:rPr lang="en-US" sz="1600" kern="1200"/>
            <a:t>Matplotlib, Seaborn – Visualization.</a:t>
          </a:r>
        </a:p>
      </dsp:txBody>
      <dsp:txXfrm>
        <a:off x="715268" y="774549"/>
        <a:ext cx="4408890" cy="619279"/>
      </dsp:txXfrm>
    </dsp:sp>
    <dsp:sp modelId="{515298CB-A58D-4A25-B6DA-FA20090B9606}">
      <dsp:nvSpPr>
        <dsp:cNvPr id="0" name=""/>
        <dsp:cNvSpPr/>
      </dsp:nvSpPr>
      <dsp:spPr>
        <a:xfrm>
          <a:off x="0" y="1548649"/>
          <a:ext cx="5124159" cy="619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8EBEDC-0BA2-4DD6-B267-2B82AE03D0C4}">
      <dsp:nvSpPr>
        <dsp:cNvPr id="0" name=""/>
        <dsp:cNvSpPr/>
      </dsp:nvSpPr>
      <dsp:spPr>
        <a:xfrm>
          <a:off x="187332" y="1687987"/>
          <a:ext cx="340603" cy="3406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4786AC-7667-4EC6-AC67-AB9989E15ED8}">
      <dsp:nvSpPr>
        <dsp:cNvPr id="0" name=""/>
        <dsp:cNvSpPr/>
      </dsp:nvSpPr>
      <dsp:spPr>
        <a:xfrm>
          <a:off x="715268" y="1548649"/>
          <a:ext cx="4408890" cy="619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40" tIns="65540" rIns="65540" bIns="65540" numCol="1" spcCol="1270" anchor="ctr" anchorCtr="0">
          <a:noAutofit/>
        </a:bodyPr>
        <a:lstStyle/>
        <a:p>
          <a:pPr marL="0" lvl="0" indent="0" algn="l" defTabSz="711200">
            <a:lnSpc>
              <a:spcPct val="90000"/>
            </a:lnSpc>
            <a:spcBef>
              <a:spcPct val="0"/>
            </a:spcBef>
            <a:spcAft>
              <a:spcPct val="35000"/>
            </a:spcAft>
            <a:buNone/>
          </a:pPr>
          <a:r>
            <a:rPr lang="en-US" sz="1600" kern="1200"/>
            <a:t>Scikit-learn – ML algorithms (SVR, RF, etc.).</a:t>
          </a:r>
        </a:p>
      </dsp:txBody>
      <dsp:txXfrm>
        <a:off x="715268" y="1548649"/>
        <a:ext cx="4408890" cy="619279"/>
      </dsp:txXfrm>
    </dsp:sp>
    <dsp:sp modelId="{D85DD8EC-1872-41C7-AA07-D496E157BF6B}">
      <dsp:nvSpPr>
        <dsp:cNvPr id="0" name=""/>
        <dsp:cNvSpPr/>
      </dsp:nvSpPr>
      <dsp:spPr>
        <a:xfrm>
          <a:off x="0" y="2322749"/>
          <a:ext cx="5124159" cy="619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758D32-EBC8-49C2-975D-0CAF36D67114}">
      <dsp:nvSpPr>
        <dsp:cNvPr id="0" name=""/>
        <dsp:cNvSpPr/>
      </dsp:nvSpPr>
      <dsp:spPr>
        <a:xfrm>
          <a:off x="187332" y="2462087"/>
          <a:ext cx="340603" cy="3406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999F4F-50B4-4847-B9E4-AA9FDE3FC52C}">
      <dsp:nvSpPr>
        <dsp:cNvPr id="0" name=""/>
        <dsp:cNvSpPr/>
      </dsp:nvSpPr>
      <dsp:spPr>
        <a:xfrm>
          <a:off x="715268" y="2322749"/>
          <a:ext cx="4408890" cy="619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40" tIns="65540" rIns="65540" bIns="65540" numCol="1" spcCol="1270" anchor="ctr" anchorCtr="0">
          <a:noAutofit/>
        </a:bodyPr>
        <a:lstStyle/>
        <a:p>
          <a:pPr marL="0" lvl="0" indent="0" algn="l" defTabSz="711200">
            <a:lnSpc>
              <a:spcPct val="90000"/>
            </a:lnSpc>
            <a:spcBef>
              <a:spcPct val="0"/>
            </a:spcBef>
            <a:spcAft>
              <a:spcPct val="35000"/>
            </a:spcAft>
            <a:buNone/>
          </a:pPr>
          <a:r>
            <a:rPr lang="en-US" sz="1600" kern="1200"/>
            <a:t>PySpark – Scalable data transformation pipeline.</a:t>
          </a:r>
        </a:p>
      </dsp:txBody>
      <dsp:txXfrm>
        <a:off x="715268" y="2322749"/>
        <a:ext cx="4408890" cy="619279"/>
      </dsp:txXfrm>
    </dsp:sp>
    <dsp:sp modelId="{A6BB77C1-F380-4D6A-80A9-3511FE482C65}">
      <dsp:nvSpPr>
        <dsp:cNvPr id="0" name=""/>
        <dsp:cNvSpPr/>
      </dsp:nvSpPr>
      <dsp:spPr>
        <a:xfrm>
          <a:off x="0" y="3096849"/>
          <a:ext cx="5124159" cy="619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F41971-10D9-492F-A8E7-FC849D999138}">
      <dsp:nvSpPr>
        <dsp:cNvPr id="0" name=""/>
        <dsp:cNvSpPr/>
      </dsp:nvSpPr>
      <dsp:spPr>
        <a:xfrm>
          <a:off x="187332" y="3236187"/>
          <a:ext cx="340603" cy="3406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30E93D-2AF9-4B2C-B1E1-AFF584E33C04}">
      <dsp:nvSpPr>
        <dsp:cNvPr id="0" name=""/>
        <dsp:cNvSpPr/>
      </dsp:nvSpPr>
      <dsp:spPr>
        <a:xfrm>
          <a:off x="715268" y="3096849"/>
          <a:ext cx="4408890" cy="619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40" tIns="65540" rIns="65540" bIns="65540" numCol="1" spcCol="1270" anchor="ctr" anchorCtr="0">
          <a:noAutofit/>
        </a:bodyPr>
        <a:lstStyle/>
        <a:p>
          <a:pPr marL="0" lvl="0" indent="0" algn="l" defTabSz="711200">
            <a:lnSpc>
              <a:spcPct val="90000"/>
            </a:lnSpc>
            <a:spcBef>
              <a:spcPct val="0"/>
            </a:spcBef>
            <a:spcAft>
              <a:spcPct val="35000"/>
            </a:spcAft>
            <a:buNone/>
          </a:pPr>
          <a:r>
            <a:rPr lang="en-US" sz="1600" kern="1200"/>
            <a:t>World Bank Portal – Climate data integration.</a:t>
          </a:r>
        </a:p>
      </dsp:txBody>
      <dsp:txXfrm>
        <a:off x="715268" y="3096849"/>
        <a:ext cx="4408890" cy="619279"/>
      </dsp:txXfrm>
    </dsp:sp>
    <dsp:sp modelId="{F903BBC4-246A-4410-97F9-533CBA7C761C}">
      <dsp:nvSpPr>
        <dsp:cNvPr id="0" name=""/>
        <dsp:cNvSpPr/>
      </dsp:nvSpPr>
      <dsp:spPr>
        <a:xfrm>
          <a:off x="0" y="3870949"/>
          <a:ext cx="5124159" cy="619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AB5E6C-8A28-4887-9AC9-A2C180D0010B}">
      <dsp:nvSpPr>
        <dsp:cNvPr id="0" name=""/>
        <dsp:cNvSpPr/>
      </dsp:nvSpPr>
      <dsp:spPr>
        <a:xfrm>
          <a:off x="187332" y="4010287"/>
          <a:ext cx="340603" cy="34060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A9723B-B3F5-4D7C-BA49-FC8620A3981F}">
      <dsp:nvSpPr>
        <dsp:cNvPr id="0" name=""/>
        <dsp:cNvSpPr/>
      </dsp:nvSpPr>
      <dsp:spPr>
        <a:xfrm>
          <a:off x="715268" y="3870949"/>
          <a:ext cx="4408890" cy="619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40" tIns="65540" rIns="65540" bIns="65540" numCol="1" spcCol="1270" anchor="ctr" anchorCtr="0">
          <a:noAutofit/>
        </a:bodyPr>
        <a:lstStyle/>
        <a:p>
          <a:pPr marL="0" lvl="0" indent="0" algn="l" defTabSz="711200">
            <a:lnSpc>
              <a:spcPct val="90000"/>
            </a:lnSpc>
            <a:spcBef>
              <a:spcPct val="0"/>
            </a:spcBef>
            <a:spcAft>
              <a:spcPct val="35000"/>
            </a:spcAft>
            <a:buNone/>
          </a:pPr>
          <a:r>
            <a:rPr lang="en-US" sz="1600" kern="1200"/>
            <a:t>Jupyter Notebook used for iterative model development.</a:t>
          </a:r>
        </a:p>
      </dsp:txBody>
      <dsp:txXfrm>
        <a:off x="715268" y="3870949"/>
        <a:ext cx="4408890" cy="619279"/>
      </dsp:txXfrm>
    </dsp:sp>
    <dsp:sp modelId="{D72E816C-31CC-437F-B1EB-E47088745934}">
      <dsp:nvSpPr>
        <dsp:cNvPr id="0" name=""/>
        <dsp:cNvSpPr/>
      </dsp:nvSpPr>
      <dsp:spPr>
        <a:xfrm>
          <a:off x="0" y="4645049"/>
          <a:ext cx="5124159" cy="619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C0B7E-A39F-414F-A1CE-86A2556CC0D9}">
      <dsp:nvSpPr>
        <dsp:cNvPr id="0" name=""/>
        <dsp:cNvSpPr/>
      </dsp:nvSpPr>
      <dsp:spPr>
        <a:xfrm>
          <a:off x="187332" y="4784387"/>
          <a:ext cx="340603" cy="34060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DBFC86-25DA-4FA4-9DDE-B1911F2011FD}">
      <dsp:nvSpPr>
        <dsp:cNvPr id="0" name=""/>
        <dsp:cNvSpPr/>
      </dsp:nvSpPr>
      <dsp:spPr>
        <a:xfrm>
          <a:off x="715268" y="4645049"/>
          <a:ext cx="4408890" cy="619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40" tIns="65540" rIns="65540" bIns="65540" numCol="1" spcCol="1270" anchor="ctr" anchorCtr="0">
          <a:noAutofit/>
        </a:bodyPr>
        <a:lstStyle/>
        <a:p>
          <a:pPr marL="0" lvl="0" indent="0" algn="l" defTabSz="711200">
            <a:lnSpc>
              <a:spcPct val="90000"/>
            </a:lnSpc>
            <a:spcBef>
              <a:spcPct val="0"/>
            </a:spcBef>
            <a:spcAft>
              <a:spcPct val="35000"/>
            </a:spcAft>
            <a:buNone/>
          </a:pPr>
          <a:r>
            <a:rPr lang="en-US" sz="1600" kern="1200"/>
            <a:t>Excel and CSV for intermediate data inspection and merging.</a:t>
          </a:r>
        </a:p>
      </dsp:txBody>
      <dsp:txXfrm>
        <a:off x="715268" y="4645049"/>
        <a:ext cx="4408890" cy="619279"/>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E7F35-FE12-401F-9FAB-5B751EBBABB0}" type="datetimeFigureOut">
              <a:rPr lang="en-IN" smtClean="0"/>
              <a:t>22/04/25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27536D-14E6-4104-B51B-0777EA112B31}" type="slidenum">
              <a:rPr lang="en-IN" smtClean="0"/>
              <a:t>‹#›</a:t>
            </a:fld>
            <a:endParaRPr lang="en-IN"/>
          </a:p>
        </p:txBody>
      </p:sp>
    </p:spTree>
    <p:extLst>
      <p:ext uri="{BB962C8B-B14F-4D97-AF65-F5344CB8AC3E}">
        <p14:creationId xmlns:p14="http://schemas.microsoft.com/office/powerpoint/2010/main" val="3405710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77796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58890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87686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75681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13208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39089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62555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11400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1812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12172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51281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4/22/25</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5932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4/22/25</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70316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4/22/25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70644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75744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2983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4/22/25</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40364289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360analytika.com/state-wise-area-by-major-soil-type-in-india/" TargetMode="External"/><Relationship Id="rId2" Type="http://schemas.openxmlformats.org/officeDocument/2006/relationships/hyperlink" Target="https://www.kaggle.com/datasets/akshatgupta7/crop-yield-in-indian-states-dataset" TargetMode="External"/><Relationship Id="rId1" Type="http://schemas.openxmlformats.org/officeDocument/2006/relationships/slideLayout" Target="../slideLayouts/slideLayout2.xml"/><Relationship Id="rId5" Type="http://schemas.openxmlformats.org/officeDocument/2006/relationships/hyperlink" Target="https://ieeexplore.ieee.org/document/9591764" TargetMode="External"/><Relationship Id="rId4" Type="http://schemas.openxmlformats.org/officeDocument/2006/relationships/hyperlink" Target="https://climateknowledgeportal.worldbank.org/country/india/climate-data-historica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31208" y="691697"/>
            <a:ext cx="5510535" cy="1253522"/>
          </a:xfrm>
        </p:spPr>
        <p:txBody>
          <a:bodyPr vert="horz" lIns="91440" tIns="45720" rIns="91440" bIns="45720" rtlCol="0" anchor="t">
            <a:noAutofit/>
          </a:bodyPr>
          <a:lstStyle/>
          <a:p>
            <a:pPr>
              <a:lnSpc>
                <a:spcPct val="90000"/>
              </a:lnSpc>
            </a:pPr>
            <a:r>
              <a:rPr lang="en-US" sz="2400" b="1" dirty="0"/>
              <a:t>Smart Crop Yield Prediction: </a:t>
            </a:r>
            <a:r>
              <a:rPr lang="en-US" sz="2400" dirty="0"/>
              <a:t>Leveraging Machine Learning and Big Data for Sustainable Agriculture</a:t>
            </a:r>
          </a:p>
        </p:txBody>
      </p:sp>
      <p:sp>
        <p:nvSpPr>
          <p:cNvPr id="3" name="Subtitle 2"/>
          <p:cNvSpPr>
            <a:spLocks noGrp="1"/>
          </p:cNvSpPr>
          <p:nvPr>
            <p:ph type="subTitle" idx="1"/>
          </p:nvPr>
        </p:nvSpPr>
        <p:spPr>
          <a:xfrm>
            <a:off x="3565653" y="2428298"/>
            <a:ext cx="5135958" cy="2876947"/>
          </a:xfrm>
        </p:spPr>
        <p:txBody>
          <a:bodyPr vert="horz" lIns="91440" tIns="45720" rIns="91440" bIns="45720" rtlCol="0">
            <a:normAutofit/>
          </a:bodyPr>
          <a:lstStyle/>
          <a:p>
            <a:pPr algn="ctr"/>
            <a:r>
              <a:rPr lang="en-US" sz="2000" b="1" dirty="0">
                <a:solidFill>
                  <a:schemeClr val="tx1">
                    <a:lumMod val="75000"/>
                    <a:lumOff val="25000"/>
                  </a:schemeClr>
                </a:solidFill>
              </a:rPr>
              <a:t>Group 3</a:t>
            </a:r>
          </a:p>
          <a:p>
            <a:r>
              <a:rPr lang="en-US" b="1" dirty="0">
                <a:solidFill>
                  <a:schemeClr val="tx1">
                    <a:lumMod val="75000"/>
                    <a:lumOff val="25000"/>
                  </a:schemeClr>
                </a:solidFill>
              </a:rPr>
              <a:t>Team Members:</a:t>
            </a:r>
          </a:p>
          <a:p>
            <a:pPr>
              <a:buFont typeface="Wingdings 3" charset="2"/>
              <a:buChar char=""/>
            </a:pPr>
            <a:r>
              <a:rPr lang="en-US" dirty="0">
                <a:solidFill>
                  <a:schemeClr val="tx1">
                    <a:lumMod val="75000"/>
                    <a:lumOff val="25000"/>
                  </a:schemeClr>
                </a:solidFill>
              </a:rPr>
              <a:t>Srisai Kumar Resu (11744462)</a:t>
            </a:r>
          </a:p>
          <a:p>
            <a:pPr>
              <a:buFont typeface="Wingdings 3" charset="2"/>
              <a:buChar char=""/>
            </a:pPr>
            <a:r>
              <a:rPr lang="en-US" dirty="0">
                <a:solidFill>
                  <a:schemeClr val="tx1">
                    <a:lumMod val="75000"/>
                    <a:lumOff val="25000"/>
                  </a:schemeClr>
                </a:solidFill>
              </a:rPr>
              <a:t>Jignesh </a:t>
            </a:r>
            <a:r>
              <a:rPr lang="en-US" dirty="0" err="1">
                <a:solidFill>
                  <a:schemeClr val="tx1">
                    <a:lumMod val="75000"/>
                    <a:lumOff val="25000"/>
                  </a:schemeClr>
                </a:solidFill>
              </a:rPr>
              <a:t>Nallamala</a:t>
            </a:r>
            <a:r>
              <a:rPr lang="en-US" dirty="0">
                <a:solidFill>
                  <a:schemeClr val="tx1">
                    <a:lumMod val="75000"/>
                    <a:lumOff val="25000"/>
                  </a:schemeClr>
                </a:solidFill>
              </a:rPr>
              <a:t> (11751697)</a:t>
            </a:r>
          </a:p>
          <a:p>
            <a:pPr>
              <a:buFont typeface="Wingdings 3" charset="2"/>
              <a:buChar char=""/>
            </a:pPr>
            <a:r>
              <a:rPr lang="en-US" dirty="0">
                <a:solidFill>
                  <a:schemeClr val="tx1">
                    <a:lumMod val="75000"/>
                    <a:lumOff val="25000"/>
                  </a:schemeClr>
                </a:solidFill>
              </a:rPr>
              <a:t>Sreyesh Varma Konduru (11809300)</a:t>
            </a:r>
          </a:p>
          <a:p>
            <a:pPr>
              <a:buFont typeface="Wingdings 3" charset="2"/>
              <a:buChar char=""/>
            </a:pPr>
            <a:r>
              <a:rPr lang="en-US" dirty="0">
                <a:solidFill>
                  <a:schemeClr val="tx1">
                    <a:lumMod val="75000"/>
                    <a:lumOff val="25000"/>
                  </a:schemeClr>
                </a:solidFill>
              </a:rPr>
              <a:t>Greeshma Mandala (11860371)</a:t>
            </a:r>
          </a:p>
          <a:p>
            <a:pPr>
              <a:buFont typeface="Wingdings 3" charset="2"/>
              <a:buChar char=""/>
            </a:pPr>
            <a:r>
              <a:rPr lang="en-US" dirty="0">
                <a:solidFill>
                  <a:schemeClr val="tx1">
                    <a:lumMod val="75000"/>
                    <a:lumOff val="25000"/>
                  </a:schemeClr>
                </a:solidFill>
              </a:rPr>
              <a:t>Mrudula Mende (11754413)</a:t>
            </a:r>
          </a:p>
        </p:txBody>
      </p:sp>
      <p:pic>
        <p:nvPicPr>
          <p:cNvPr id="5" name="Picture 4" descr="Tractor in farmland">
            <a:extLst>
              <a:ext uri="{FF2B5EF4-FFF2-40B4-BE49-F238E27FC236}">
                <a16:creationId xmlns:a16="http://schemas.microsoft.com/office/drawing/2014/main" id="{D57D2E2B-DBF1-F43D-5473-82C443434475}"/>
              </a:ext>
            </a:extLst>
          </p:cNvPr>
          <p:cNvPicPr>
            <a:picLocks noChangeAspect="1"/>
          </p:cNvPicPr>
          <p:nvPr/>
        </p:nvPicPr>
        <p:blipFill>
          <a:blip r:embed="rId2"/>
          <a:srcRect l="56674" r="23541" b="375"/>
          <a:stretch/>
        </p:blipFill>
        <p:spPr>
          <a:xfrm>
            <a:off x="20" y="1730"/>
            <a:ext cx="2040388" cy="6858000"/>
          </a:xfrm>
          <a:prstGeom prst="rect">
            <a:avLst/>
          </a:prstGeom>
        </p:spPr>
      </p:pic>
      <p:sp>
        <p:nvSpPr>
          <p:cNvPr id="7" name="Rectangle 6">
            <a:extLst>
              <a:ext uri="{FF2B5EF4-FFF2-40B4-BE49-F238E27FC236}">
                <a16:creationId xmlns:a16="http://schemas.microsoft.com/office/drawing/2014/main" id="{3B2BF294-DC58-5F1C-FB4F-A695276A2C0C}"/>
              </a:ext>
            </a:extLst>
          </p:cNvPr>
          <p:cNvSpPr/>
          <p:nvPr/>
        </p:nvSpPr>
        <p:spPr>
          <a:xfrm>
            <a:off x="2040408" y="6271404"/>
            <a:ext cx="7103592" cy="584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E122732-3F32-5D31-B287-5254BDF0738F}"/>
              </a:ext>
            </a:extLst>
          </p:cNvPr>
          <p:cNvSpPr txBox="1"/>
          <p:nvPr/>
        </p:nvSpPr>
        <p:spPr>
          <a:xfrm>
            <a:off x="2399888" y="6379171"/>
            <a:ext cx="6867363" cy="369332"/>
          </a:xfrm>
          <a:prstGeom prst="rect">
            <a:avLst/>
          </a:prstGeom>
          <a:noFill/>
        </p:spPr>
        <p:txBody>
          <a:bodyPr wrap="square">
            <a:spAutoFit/>
          </a:bodyPr>
          <a:lstStyle/>
          <a:p>
            <a:r>
              <a:rPr lang="en-US" b="1" dirty="0">
                <a:solidFill>
                  <a:schemeClr val="bg1"/>
                </a:solidFill>
              </a:rPr>
              <a:t>CSCE 5300: Introduction to Big Data and Data Science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C608F9-592A-26DF-84E1-548C0614B7D4}"/>
              </a:ext>
            </a:extLst>
          </p:cNvPr>
          <p:cNvPicPr>
            <a:picLocks noChangeAspect="1"/>
          </p:cNvPicPr>
          <p:nvPr/>
        </p:nvPicPr>
        <p:blipFill>
          <a:blip r:embed="rId2"/>
          <a:stretch>
            <a:fillRect/>
          </a:stretch>
        </p:blipFill>
        <p:spPr>
          <a:xfrm>
            <a:off x="502387" y="1742289"/>
            <a:ext cx="8305181" cy="3675099"/>
          </a:xfrm>
          <a:prstGeom prst="rect">
            <a:avLst/>
          </a:prstGeom>
        </p:spPr>
      </p:pic>
    </p:spTree>
    <p:extLst>
      <p:ext uri="{BB962C8B-B14F-4D97-AF65-F5344CB8AC3E}">
        <p14:creationId xmlns:p14="http://schemas.microsoft.com/office/powerpoint/2010/main" val="1483350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Preprocessing</a:t>
            </a:r>
          </a:p>
        </p:txBody>
      </p:sp>
      <p:sp>
        <p:nvSpPr>
          <p:cNvPr id="3" name="Content Placeholder 2"/>
          <p:cNvSpPr>
            <a:spLocks noGrp="1"/>
          </p:cNvSpPr>
          <p:nvPr>
            <p:ph idx="1"/>
          </p:nvPr>
        </p:nvSpPr>
        <p:spPr/>
        <p:txBody>
          <a:bodyPr>
            <a:normAutofit/>
          </a:bodyPr>
          <a:lstStyle/>
          <a:p>
            <a:r>
              <a:rPr dirty="0"/>
              <a:t>Filled missing values, removed noise.</a:t>
            </a:r>
          </a:p>
          <a:p>
            <a:r>
              <a:rPr dirty="0"/>
              <a:t>Categorical encoding (State, Season, Crop).</a:t>
            </a:r>
          </a:p>
          <a:p>
            <a:r>
              <a:rPr dirty="0"/>
              <a:t>Scaling using </a:t>
            </a:r>
            <a:r>
              <a:rPr dirty="0" err="1"/>
              <a:t>StandardScaler</a:t>
            </a:r>
            <a:r>
              <a:rPr dirty="0"/>
              <a:t>.</a:t>
            </a:r>
          </a:p>
          <a:p>
            <a:r>
              <a:rPr dirty="0"/>
              <a:t>Log transform applied to skewed columns.</a:t>
            </a:r>
          </a:p>
          <a:p>
            <a:r>
              <a:rPr dirty="0"/>
              <a:t>Final </a:t>
            </a:r>
            <a:r>
              <a:rPr dirty="0" err="1"/>
              <a:t>DataFrame</a:t>
            </a:r>
            <a:r>
              <a:rPr dirty="0"/>
              <a:t> split into train/test sets.</a:t>
            </a:r>
          </a:p>
          <a:p>
            <a:r>
              <a:rPr dirty="0"/>
              <a:t>Data normalized to prevent bias due to large value differences.</a:t>
            </a:r>
          </a:p>
          <a:p>
            <a:r>
              <a:rPr dirty="0"/>
              <a:t>Irrelevant or sparse features were dropped to improve model generalization.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0195DC-A549-43C6-FF77-1271C2EF9B54}"/>
              </a:ext>
            </a:extLst>
          </p:cNvPr>
          <p:cNvSpPr>
            <a:spLocks noGrp="1"/>
          </p:cNvSpPr>
          <p:nvPr>
            <p:ph type="title"/>
          </p:nvPr>
        </p:nvSpPr>
        <p:spPr>
          <a:xfrm>
            <a:off x="2529796" y="624110"/>
            <a:ext cx="6098663" cy="1280890"/>
          </a:xfrm>
        </p:spPr>
        <p:txBody>
          <a:bodyPr>
            <a:normAutofit/>
          </a:bodyPr>
          <a:lstStyle/>
          <a:p>
            <a:r>
              <a:rPr lang="en-US" dirty="0"/>
              <a:t>Data Processing Techniques</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386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411452"/>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p:nvSpPr>
          <p:cNvPr id="3" name="Content Placeholder 2">
            <a:extLst>
              <a:ext uri="{FF2B5EF4-FFF2-40B4-BE49-F238E27FC236}">
                <a16:creationId xmlns:a16="http://schemas.microsoft.com/office/drawing/2014/main" id="{F9ECEA6A-D78E-21BE-EABA-9DA76E948733}"/>
              </a:ext>
            </a:extLst>
          </p:cNvPr>
          <p:cNvSpPr>
            <a:spLocks noGrp="1"/>
          </p:cNvSpPr>
          <p:nvPr>
            <p:ph idx="1"/>
          </p:nvPr>
        </p:nvSpPr>
        <p:spPr>
          <a:xfrm>
            <a:off x="2529796" y="2133600"/>
            <a:ext cx="6098663" cy="3777622"/>
          </a:xfrm>
        </p:spPr>
        <p:txBody>
          <a:bodyPr>
            <a:normAutofit/>
          </a:bodyPr>
          <a:lstStyle/>
          <a:p>
            <a:pPr>
              <a:lnSpc>
                <a:spcPct val="90000"/>
              </a:lnSpc>
              <a:buFont typeface="+mj-lt"/>
              <a:buAutoNum type="arabicPeriod"/>
            </a:pPr>
            <a:r>
              <a:rPr lang="en-US" sz="1400" dirty="0"/>
              <a:t>Data Collection: Crop, soil, and climate data from Kaggle, Excel, and World Bank.</a:t>
            </a:r>
          </a:p>
          <a:p>
            <a:pPr>
              <a:lnSpc>
                <a:spcPct val="90000"/>
              </a:lnSpc>
              <a:buFont typeface="+mj-lt"/>
              <a:buAutoNum type="arabicPeriod"/>
            </a:pPr>
            <a:r>
              <a:rPr lang="en-US" sz="1400" dirty="0"/>
              <a:t>Data Integration: Merge datasets using common keys like State and Year.</a:t>
            </a:r>
          </a:p>
          <a:p>
            <a:pPr>
              <a:lnSpc>
                <a:spcPct val="90000"/>
              </a:lnSpc>
              <a:buFont typeface="+mj-lt"/>
              <a:buAutoNum type="arabicPeriod"/>
            </a:pPr>
            <a:r>
              <a:rPr lang="en-US" sz="1400" dirty="0"/>
              <a:t>Null Handling: Impute or drop missing values.</a:t>
            </a:r>
          </a:p>
          <a:p>
            <a:pPr>
              <a:lnSpc>
                <a:spcPct val="90000"/>
              </a:lnSpc>
              <a:buFont typeface="+mj-lt"/>
              <a:buAutoNum type="arabicPeriod"/>
            </a:pPr>
            <a:r>
              <a:rPr lang="en-US" sz="1400" dirty="0"/>
              <a:t>Encoding: Transform categorical variables into numeric format.</a:t>
            </a:r>
          </a:p>
          <a:p>
            <a:pPr>
              <a:lnSpc>
                <a:spcPct val="90000"/>
              </a:lnSpc>
              <a:buFont typeface="+mj-lt"/>
              <a:buAutoNum type="arabicPeriod"/>
            </a:pPr>
            <a:r>
              <a:rPr lang="en-US" sz="1400" dirty="0"/>
              <a:t>Outlier Removal: Detect and fix extreme values.</a:t>
            </a:r>
          </a:p>
          <a:p>
            <a:pPr>
              <a:lnSpc>
                <a:spcPct val="90000"/>
              </a:lnSpc>
              <a:buFont typeface="+mj-lt"/>
              <a:buAutoNum type="arabicPeriod"/>
            </a:pPr>
            <a:r>
              <a:rPr lang="en-US" sz="1400" dirty="0"/>
              <a:t>Scaling: Normalize numerical features.</a:t>
            </a:r>
          </a:p>
          <a:p>
            <a:pPr>
              <a:lnSpc>
                <a:spcPct val="90000"/>
              </a:lnSpc>
              <a:buFont typeface="+mj-lt"/>
              <a:buAutoNum type="arabicPeriod"/>
            </a:pPr>
            <a:r>
              <a:rPr lang="en-US" sz="1400" dirty="0"/>
              <a:t>Feature Vector Assembly: Combine cleaned features.</a:t>
            </a:r>
          </a:p>
          <a:p>
            <a:pPr>
              <a:lnSpc>
                <a:spcPct val="90000"/>
              </a:lnSpc>
              <a:buFont typeface="+mj-lt"/>
              <a:buAutoNum type="arabicPeriod"/>
            </a:pPr>
            <a:r>
              <a:rPr lang="en-US" sz="1400" dirty="0"/>
              <a:t>Train-Test Split: Prepare for model training and evaluation.</a:t>
            </a:r>
          </a:p>
          <a:p>
            <a:pPr>
              <a:lnSpc>
                <a:spcPct val="90000"/>
              </a:lnSpc>
            </a:pPr>
            <a:endParaRPr lang="en-US" sz="1400" dirty="0"/>
          </a:p>
        </p:txBody>
      </p:sp>
    </p:spTree>
    <p:extLst>
      <p:ext uri="{BB962C8B-B14F-4D97-AF65-F5344CB8AC3E}">
        <p14:creationId xmlns:p14="http://schemas.microsoft.com/office/powerpoint/2010/main" val="807653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B35F9-BF2C-9511-C154-B49D8B9C577E}"/>
              </a:ext>
            </a:extLst>
          </p:cNvPr>
          <p:cNvSpPr>
            <a:spLocks noGrp="1"/>
          </p:cNvSpPr>
          <p:nvPr>
            <p:ph type="title"/>
          </p:nvPr>
        </p:nvSpPr>
        <p:spPr>
          <a:xfrm>
            <a:off x="2529796" y="624110"/>
            <a:ext cx="6098663" cy="1280890"/>
          </a:xfrm>
        </p:spPr>
        <p:txBody>
          <a:bodyPr>
            <a:normAutofit/>
          </a:bodyPr>
          <a:lstStyle/>
          <a:p>
            <a:r>
              <a:rPr lang="en-IN" dirty="0"/>
              <a:t>Implementation</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386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a:solidFill>
            <a:schemeClr val="tx2">
              <a:lumMod val="60000"/>
              <a:lumOff val="40000"/>
              <a:alpha val="40000"/>
            </a:schemeClr>
          </a:solidFill>
        </p:grpSpPr>
        <p:sp>
          <p:nvSpPr>
            <p:cNvPr id="41"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42"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43"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44"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45"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46"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47"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48"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49"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50"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51"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52"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53" name="Group 52">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a:solidFill>
            <a:schemeClr val="tx2">
              <a:lumMod val="75000"/>
              <a:alpha val="70000"/>
            </a:schemeClr>
          </a:solidFill>
        </p:grpSpPr>
        <p:sp>
          <p:nvSpPr>
            <p:cNvPr id="54"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411452"/>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p:nvSpPr>
          <p:cNvPr id="3" name="Content Placeholder 2">
            <a:extLst>
              <a:ext uri="{FF2B5EF4-FFF2-40B4-BE49-F238E27FC236}">
                <a16:creationId xmlns:a16="http://schemas.microsoft.com/office/drawing/2014/main" id="{E92A9DCC-2DBE-BACA-F667-3721E258FC69}"/>
              </a:ext>
            </a:extLst>
          </p:cNvPr>
          <p:cNvSpPr>
            <a:spLocks noGrp="1"/>
          </p:cNvSpPr>
          <p:nvPr>
            <p:ph idx="1"/>
          </p:nvPr>
        </p:nvSpPr>
        <p:spPr>
          <a:xfrm>
            <a:off x="2529796" y="2133600"/>
            <a:ext cx="6098663" cy="3777622"/>
          </a:xfrm>
        </p:spPr>
        <p:txBody>
          <a:bodyPr>
            <a:normAutofit fontScale="92500" lnSpcReduction="20000"/>
          </a:bodyPr>
          <a:lstStyle/>
          <a:p>
            <a:r>
              <a:rPr lang="en-IN" dirty="0"/>
              <a:t>Bigdata tools such as spark are used in this project to store and preprocess the data of crop yield.</a:t>
            </a:r>
          </a:p>
          <a:p>
            <a:r>
              <a:rPr lang="en-IN" dirty="0"/>
              <a:t>After reading the bigdata, we have implemented pre-processing techniques like log transformation for skewed data, One-hot encoding and even feature scaling.</a:t>
            </a:r>
          </a:p>
          <a:p>
            <a:r>
              <a:rPr lang="en-IN" dirty="0"/>
              <a:t>Later EDA(Exploratory data analysis) is performed on the data and got the correlation matrix and other relations between different entities.</a:t>
            </a:r>
          </a:p>
          <a:p>
            <a:r>
              <a:rPr lang="en-IN" dirty="0"/>
              <a:t>We have created various machine learning models which might be relevant for our dataset and trained the models.</a:t>
            </a:r>
          </a:p>
          <a:p>
            <a:r>
              <a:rPr lang="en-IN" dirty="0"/>
              <a:t>Finally compared each ML model to find the model with the best accuracy.</a:t>
            </a:r>
          </a:p>
          <a:p>
            <a:endParaRPr lang="en-IN" dirty="0"/>
          </a:p>
          <a:p>
            <a:endParaRPr lang="en-IN" dirty="0"/>
          </a:p>
          <a:p>
            <a:endParaRPr lang="en-IN" dirty="0"/>
          </a:p>
        </p:txBody>
      </p:sp>
    </p:spTree>
    <p:extLst>
      <p:ext uri="{BB962C8B-B14F-4D97-AF65-F5344CB8AC3E}">
        <p14:creationId xmlns:p14="http://schemas.microsoft.com/office/powerpoint/2010/main" val="1561171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B6606-09C8-29C7-1737-E2F94A649275}"/>
              </a:ext>
            </a:extLst>
          </p:cNvPr>
          <p:cNvSpPr>
            <a:spLocks noGrp="1"/>
          </p:cNvSpPr>
          <p:nvPr>
            <p:ph type="title"/>
          </p:nvPr>
        </p:nvSpPr>
        <p:spPr>
          <a:xfrm>
            <a:off x="2529796" y="624110"/>
            <a:ext cx="6098663" cy="1280890"/>
          </a:xfrm>
        </p:spPr>
        <p:txBody>
          <a:bodyPr>
            <a:normAutofit/>
          </a:bodyPr>
          <a:lstStyle/>
          <a:p>
            <a:r>
              <a:rPr lang="en-IN">
                <a:latin typeface="+mn-lt"/>
              </a:rPr>
              <a:t>Used spark to store the dataset for easy </a:t>
            </a:r>
            <a:r>
              <a:rPr lang="en-IN" err="1">
                <a:latin typeface="+mn-lt"/>
              </a:rPr>
              <a:t>acess</a:t>
            </a:r>
            <a:endParaRPr lang="en-IN">
              <a:latin typeface="+mn-lt"/>
            </a:endParaRPr>
          </a:p>
        </p:txBody>
      </p:sp>
      <p:sp>
        <p:nvSpPr>
          <p:cNvPr id="72" name="Rectangle 71">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386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a:solidFill>
            <a:schemeClr val="tx2">
              <a:lumMod val="60000"/>
              <a:lumOff val="40000"/>
              <a:alpha val="40000"/>
            </a:schemeClr>
          </a:solidFill>
        </p:grpSpPr>
        <p:sp>
          <p:nvSpPr>
            <p:cNvPr id="75"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76"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77"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78"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79"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80"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81"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82"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83"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84"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85"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86"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88" name="Group 87">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a:solidFill>
            <a:schemeClr val="tx2">
              <a:lumMod val="75000"/>
              <a:alpha val="70000"/>
            </a:schemeClr>
          </a:solidFill>
        </p:grpSpPr>
        <p:sp>
          <p:nvSpPr>
            <p:cNvPr id="89"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90"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91"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92"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93"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94"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95"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96"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97"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98"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99"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100"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102"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411452"/>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pic>
        <p:nvPicPr>
          <p:cNvPr id="5" name="Content Placeholder 4">
            <a:extLst>
              <a:ext uri="{FF2B5EF4-FFF2-40B4-BE49-F238E27FC236}">
                <a16:creationId xmlns:a16="http://schemas.microsoft.com/office/drawing/2014/main" id="{AAA0E3B8-D3BD-1392-15A9-259F1B59B882}"/>
              </a:ext>
            </a:extLst>
          </p:cNvPr>
          <p:cNvPicPr>
            <a:picLocks noGrp="1" noChangeAspect="1"/>
          </p:cNvPicPr>
          <p:nvPr>
            <p:ph idx="1"/>
          </p:nvPr>
        </p:nvPicPr>
        <p:blipFill>
          <a:blip r:embed="rId2"/>
          <a:stretch>
            <a:fillRect/>
          </a:stretch>
        </p:blipFill>
        <p:spPr>
          <a:xfrm>
            <a:off x="2530475" y="3104468"/>
            <a:ext cx="6097588" cy="1836514"/>
          </a:xfrm>
        </p:spPr>
      </p:pic>
    </p:spTree>
    <p:extLst>
      <p:ext uri="{BB962C8B-B14F-4D97-AF65-F5344CB8AC3E}">
        <p14:creationId xmlns:p14="http://schemas.microsoft.com/office/powerpoint/2010/main" val="799587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DB3BB-4BC8-2F4B-41BA-FE23AB327AD6}"/>
              </a:ext>
            </a:extLst>
          </p:cNvPr>
          <p:cNvSpPr>
            <a:spLocks noGrp="1"/>
          </p:cNvSpPr>
          <p:nvPr>
            <p:ph type="title"/>
          </p:nvPr>
        </p:nvSpPr>
        <p:spPr>
          <a:xfrm>
            <a:off x="2529797" y="1389680"/>
            <a:ext cx="5820574" cy="774916"/>
          </a:xfrm>
        </p:spPr>
        <p:txBody>
          <a:bodyPr>
            <a:noAutofit/>
          </a:bodyPr>
          <a:lstStyle/>
          <a:p>
            <a:r>
              <a:rPr lang="en-IN" sz="2400" dirty="0"/>
              <a:t>Implemented Log transformation for Skewed Numerical Data</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386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411452"/>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pic>
        <p:nvPicPr>
          <p:cNvPr id="5" name="Content Placeholder 4">
            <a:extLst>
              <a:ext uri="{FF2B5EF4-FFF2-40B4-BE49-F238E27FC236}">
                <a16:creationId xmlns:a16="http://schemas.microsoft.com/office/drawing/2014/main" id="{A211DCF9-53AB-A314-3967-272557497FB0}"/>
              </a:ext>
            </a:extLst>
          </p:cNvPr>
          <p:cNvPicPr>
            <a:picLocks noGrp="1" noChangeAspect="1"/>
          </p:cNvPicPr>
          <p:nvPr>
            <p:ph idx="1"/>
          </p:nvPr>
        </p:nvPicPr>
        <p:blipFill>
          <a:blip r:embed="rId2"/>
          <a:stretch>
            <a:fillRect/>
          </a:stretch>
        </p:blipFill>
        <p:spPr>
          <a:xfrm>
            <a:off x="2530475" y="2698351"/>
            <a:ext cx="6097588" cy="2648748"/>
          </a:xfrm>
        </p:spPr>
      </p:pic>
      <p:sp>
        <p:nvSpPr>
          <p:cNvPr id="7" name="TextBox 6">
            <a:extLst>
              <a:ext uri="{FF2B5EF4-FFF2-40B4-BE49-F238E27FC236}">
                <a16:creationId xmlns:a16="http://schemas.microsoft.com/office/drawing/2014/main" id="{C9DEFA2F-07B9-42E8-135C-D5FFB13B543E}"/>
              </a:ext>
            </a:extLst>
          </p:cNvPr>
          <p:cNvSpPr txBox="1"/>
          <p:nvPr/>
        </p:nvSpPr>
        <p:spPr>
          <a:xfrm>
            <a:off x="3387668" y="267724"/>
            <a:ext cx="4572000" cy="861774"/>
          </a:xfrm>
          <a:prstGeom prst="rect">
            <a:avLst/>
          </a:prstGeom>
          <a:noFill/>
        </p:spPr>
        <p:txBody>
          <a:bodyPr wrap="square">
            <a:spAutoFit/>
          </a:bodyPr>
          <a:lstStyle/>
          <a:p>
            <a:r>
              <a:rPr lang="en-IN" sz="3200" dirty="0"/>
              <a:t>Preprocessing data</a:t>
            </a:r>
            <a:br>
              <a:rPr lang="en-IN" sz="1800" b="1" dirty="0"/>
            </a:br>
            <a:endParaRPr lang="en-IN" dirty="0"/>
          </a:p>
        </p:txBody>
      </p:sp>
    </p:spTree>
    <p:extLst>
      <p:ext uri="{BB962C8B-B14F-4D97-AF65-F5344CB8AC3E}">
        <p14:creationId xmlns:p14="http://schemas.microsoft.com/office/powerpoint/2010/main" val="3544813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7FDC0C3F-52FA-2126-DA7D-EA945ECD15B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A6818C-FAF9-9133-9788-359DD84D4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6934C-1664-8B3C-A218-F714802640BE}"/>
              </a:ext>
            </a:extLst>
          </p:cNvPr>
          <p:cNvSpPr>
            <a:spLocks noGrp="1"/>
          </p:cNvSpPr>
          <p:nvPr>
            <p:ph type="title"/>
          </p:nvPr>
        </p:nvSpPr>
        <p:spPr>
          <a:xfrm>
            <a:off x="2529400" y="1052119"/>
            <a:ext cx="6098663" cy="1280890"/>
          </a:xfrm>
        </p:spPr>
        <p:txBody>
          <a:bodyPr>
            <a:noAutofit/>
          </a:bodyPr>
          <a:lstStyle/>
          <a:p>
            <a:r>
              <a:rPr lang="en-IN" sz="2000" dirty="0"/>
              <a:t>Used One-Hot Encoding to convert the categories in Dataset into numerical data</a:t>
            </a:r>
          </a:p>
        </p:txBody>
      </p:sp>
      <p:sp>
        <p:nvSpPr>
          <p:cNvPr id="10" name="Rectangle 9">
            <a:extLst>
              <a:ext uri="{FF2B5EF4-FFF2-40B4-BE49-F238E27FC236}">
                <a16:creationId xmlns:a16="http://schemas.microsoft.com/office/drawing/2014/main" id="{D92BDD6B-75DE-748E-FFF0-749CF80D3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386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5462E9D-6199-4C84-39D3-FBBCEE7DBC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349C92F4-A735-4A6F-BBD7-748BA7554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FAF661F4-2094-4EB2-8701-E2CB5FAE3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9862A577-73BF-398D-8CE5-C4E60F3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72C27F3E-AA2F-FF25-72F5-D25544A34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43B9CF35-00C3-1BAB-FF67-6D43402EE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65045420-0AE9-709A-9B7A-262E7F8D7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7AC8BD0B-D840-44AC-CC71-2D15535EE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EEB1B65B-21CD-7628-22D2-6A020265ED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E3C883B5-732D-27EB-4814-CEA5EC476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7BFB14BB-6F60-9849-0130-5BA4386F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F6B60CAC-3F36-0F65-2276-C827B1491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DB26F4A1-2C8A-B881-8E65-82761DDF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4CEDC024-B0FB-BC41-7CA8-0529882F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70653D6-5E1E-4292-5F28-6F7D35D59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120F99BD-7FDF-2907-AF31-2A7AD566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8F14958F-75AB-6513-1864-0642E4D5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3B2FD285-13E2-060B-03A2-573B9000B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CAD9B805-63BD-7DFB-CDF4-12081B5A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4F484A80-5CBC-34A1-FEC4-6587AD24F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304EAE6D-D433-F14B-D99B-EB73FEB54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790595B5-ACBF-93A7-43D8-4AB3F475C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60D28484-4244-044F-0B66-1C839989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F7B8C21B-FA78-C98B-DDFB-335D77946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3950CCCA-4337-A169-CF84-C97E0CBCB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0D749D48-C194-60AA-B3D0-98419934A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Freeform 11">
            <a:extLst>
              <a:ext uri="{FF2B5EF4-FFF2-40B4-BE49-F238E27FC236}">
                <a16:creationId xmlns:a16="http://schemas.microsoft.com/office/drawing/2014/main" id="{BF2F8030-394F-3B3A-C733-A593969F7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411452"/>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pic>
        <p:nvPicPr>
          <p:cNvPr id="5" name="Content Placeholder 4">
            <a:extLst>
              <a:ext uri="{FF2B5EF4-FFF2-40B4-BE49-F238E27FC236}">
                <a16:creationId xmlns:a16="http://schemas.microsoft.com/office/drawing/2014/main" id="{A092C33D-1C38-EA1A-F1BF-0D6C5728AB5E}"/>
              </a:ext>
            </a:extLst>
          </p:cNvPr>
          <p:cNvPicPr>
            <a:picLocks noGrp="1" noChangeAspect="1"/>
          </p:cNvPicPr>
          <p:nvPr>
            <p:ph idx="1"/>
          </p:nvPr>
        </p:nvPicPr>
        <p:blipFill>
          <a:blip r:embed="rId2"/>
          <a:stretch>
            <a:fillRect/>
          </a:stretch>
        </p:blipFill>
        <p:spPr>
          <a:xfrm>
            <a:off x="2530475" y="3022560"/>
            <a:ext cx="6097588" cy="2000330"/>
          </a:xfrm>
        </p:spPr>
      </p:pic>
    </p:spTree>
    <p:extLst>
      <p:ext uri="{BB962C8B-B14F-4D97-AF65-F5344CB8AC3E}">
        <p14:creationId xmlns:p14="http://schemas.microsoft.com/office/powerpoint/2010/main" val="3888940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DD8CE-DE9B-142C-9208-A74C6AFFB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B416F-BCAC-73E5-CB96-BB7B206C8072}"/>
              </a:ext>
            </a:extLst>
          </p:cNvPr>
          <p:cNvSpPr>
            <a:spLocks noGrp="1"/>
          </p:cNvSpPr>
          <p:nvPr>
            <p:ph type="title"/>
          </p:nvPr>
        </p:nvSpPr>
        <p:spPr>
          <a:xfrm>
            <a:off x="1265751" y="624110"/>
            <a:ext cx="3102795" cy="1280890"/>
          </a:xfrm>
        </p:spPr>
        <p:txBody>
          <a:bodyPr>
            <a:normAutofit/>
          </a:bodyPr>
          <a:lstStyle/>
          <a:p>
            <a:r>
              <a:rPr lang="en-IN" sz="2800"/>
              <a:t>Exploratory Data Analysis</a:t>
            </a:r>
          </a:p>
        </p:txBody>
      </p:sp>
      <p:sp>
        <p:nvSpPr>
          <p:cNvPr id="3" name="Content Placeholder 2">
            <a:extLst>
              <a:ext uri="{FF2B5EF4-FFF2-40B4-BE49-F238E27FC236}">
                <a16:creationId xmlns:a16="http://schemas.microsoft.com/office/drawing/2014/main" id="{7E74015E-0E80-D1CC-01B8-D928BA2ED6ED}"/>
              </a:ext>
            </a:extLst>
          </p:cNvPr>
          <p:cNvSpPr>
            <a:spLocks noGrp="1"/>
          </p:cNvSpPr>
          <p:nvPr>
            <p:ph idx="1"/>
          </p:nvPr>
        </p:nvSpPr>
        <p:spPr>
          <a:xfrm>
            <a:off x="1262967" y="2133600"/>
            <a:ext cx="6828610" cy="3777622"/>
          </a:xfrm>
        </p:spPr>
        <p:txBody>
          <a:bodyPr>
            <a:normAutofit/>
          </a:bodyPr>
          <a:lstStyle/>
          <a:p>
            <a:r>
              <a:rPr lang="en-IN" sz="1400" dirty="0">
                <a:solidFill>
                  <a:schemeClr val="tx1"/>
                </a:solidFill>
              </a:rPr>
              <a:t>Distinguished the crop yield across different states in India</a:t>
            </a:r>
          </a:p>
          <a:p>
            <a:endParaRPr lang="en-IN" sz="1400" dirty="0">
              <a:solidFill>
                <a:schemeClr val="tx1"/>
              </a:solidFill>
            </a:endParaRPr>
          </a:p>
          <a:p>
            <a:pPr marL="0" indent="0">
              <a:buNone/>
            </a:pPr>
            <a:endParaRPr lang="en-IN" sz="1400" dirty="0">
              <a:solidFill>
                <a:schemeClr val="tx1"/>
              </a:solidFill>
            </a:endParaRPr>
          </a:p>
          <a:p>
            <a:r>
              <a:rPr lang="en-IN" sz="1400" dirty="0">
                <a:solidFill>
                  <a:schemeClr val="tx1"/>
                </a:solidFill>
              </a:rPr>
              <a:t>Output:</a:t>
            </a:r>
          </a:p>
          <a:p>
            <a:endParaRPr lang="en-IN" sz="1400" dirty="0">
              <a:solidFill>
                <a:schemeClr val="tx1"/>
              </a:solidFill>
            </a:endParaRPr>
          </a:p>
        </p:txBody>
      </p:sp>
      <p:pic>
        <p:nvPicPr>
          <p:cNvPr id="8" name="Picture 7">
            <a:extLst>
              <a:ext uri="{FF2B5EF4-FFF2-40B4-BE49-F238E27FC236}">
                <a16:creationId xmlns:a16="http://schemas.microsoft.com/office/drawing/2014/main" id="{755C4E85-25E9-7814-F8C1-E99DB077D7FF}"/>
              </a:ext>
            </a:extLst>
          </p:cNvPr>
          <p:cNvPicPr>
            <a:picLocks noChangeAspect="1"/>
          </p:cNvPicPr>
          <p:nvPr/>
        </p:nvPicPr>
        <p:blipFill>
          <a:blip r:embed="rId2"/>
          <a:srcRect/>
          <a:stretch/>
        </p:blipFill>
        <p:spPr>
          <a:xfrm>
            <a:off x="2780891" y="3241039"/>
            <a:ext cx="5493771" cy="3308851"/>
          </a:xfrm>
          <a:prstGeom prst="rect">
            <a:avLst/>
          </a:prstGeom>
        </p:spPr>
      </p:pic>
    </p:spTree>
    <p:extLst>
      <p:ext uri="{BB962C8B-B14F-4D97-AF65-F5344CB8AC3E}">
        <p14:creationId xmlns:p14="http://schemas.microsoft.com/office/powerpoint/2010/main" val="2287872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6DDB-7573-5EEF-C72B-A7C52DA237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90D3D-B4D5-FB9D-1423-B1D681BB7209}"/>
              </a:ext>
            </a:extLst>
          </p:cNvPr>
          <p:cNvSpPr>
            <a:spLocks noGrp="1"/>
          </p:cNvSpPr>
          <p:nvPr>
            <p:ph type="title"/>
          </p:nvPr>
        </p:nvSpPr>
        <p:spPr>
          <a:xfrm>
            <a:off x="1265751" y="624110"/>
            <a:ext cx="3102795" cy="1280890"/>
          </a:xfrm>
        </p:spPr>
        <p:txBody>
          <a:bodyPr>
            <a:normAutofit/>
          </a:bodyPr>
          <a:lstStyle/>
          <a:p>
            <a:r>
              <a:rPr lang="en-IN" sz="2800"/>
              <a:t>Exploratory Data Analysis</a:t>
            </a:r>
          </a:p>
        </p:txBody>
      </p:sp>
      <p:sp>
        <p:nvSpPr>
          <p:cNvPr id="3" name="Content Placeholder 2">
            <a:extLst>
              <a:ext uri="{FF2B5EF4-FFF2-40B4-BE49-F238E27FC236}">
                <a16:creationId xmlns:a16="http://schemas.microsoft.com/office/drawing/2014/main" id="{0F5FC862-3413-3867-0CBD-81071FD8A8E2}"/>
              </a:ext>
            </a:extLst>
          </p:cNvPr>
          <p:cNvSpPr>
            <a:spLocks noGrp="1"/>
          </p:cNvSpPr>
          <p:nvPr>
            <p:ph idx="1"/>
          </p:nvPr>
        </p:nvSpPr>
        <p:spPr>
          <a:xfrm>
            <a:off x="1262967" y="2133600"/>
            <a:ext cx="6828610" cy="3777622"/>
          </a:xfrm>
        </p:spPr>
        <p:txBody>
          <a:bodyPr>
            <a:normAutofit/>
          </a:bodyPr>
          <a:lstStyle/>
          <a:p>
            <a:r>
              <a:rPr lang="en-IN" sz="1400" dirty="0">
                <a:solidFill>
                  <a:schemeClr val="tx1"/>
                </a:solidFill>
              </a:rPr>
              <a:t>This graph show the crop yield across years from 1997 to 2020</a:t>
            </a:r>
          </a:p>
          <a:p>
            <a:endParaRPr lang="en-IN" sz="1400" dirty="0">
              <a:solidFill>
                <a:schemeClr val="tx1"/>
              </a:solidFill>
            </a:endParaRPr>
          </a:p>
          <a:p>
            <a:pPr marL="0" indent="0">
              <a:buNone/>
            </a:pPr>
            <a:endParaRPr lang="en-IN" sz="1400" dirty="0">
              <a:solidFill>
                <a:schemeClr val="tx1"/>
              </a:solidFill>
            </a:endParaRPr>
          </a:p>
          <a:p>
            <a:r>
              <a:rPr lang="en-IN" sz="1400" dirty="0">
                <a:solidFill>
                  <a:schemeClr val="tx1"/>
                </a:solidFill>
              </a:rPr>
              <a:t>Output:</a:t>
            </a:r>
          </a:p>
          <a:p>
            <a:endParaRPr lang="en-IN" sz="1400" dirty="0">
              <a:solidFill>
                <a:schemeClr val="tx1"/>
              </a:solidFill>
            </a:endParaRPr>
          </a:p>
        </p:txBody>
      </p:sp>
      <p:pic>
        <p:nvPicPr>
          <p:cNvPr id="8" name="Picture 7">
            <a:extLst>
              <a:ext uri="{FF2B5EF4-FFF2-40B4-BE49-F238E27FC236}">
                <a16:creationId xmlns:a16="http://schemas.microsoft.com/office/drawing/2014/main" id="{676D5075-925C-82D0-1691-65F9FB5D9FD5}"/>
              </a:ext>
            </a:extLst>
          </p:cNvPr>
          <p:cNvPicPr>
            <a:picLocks noChangeAspect="1"/>
          </p:cNvPicPr>
          <p:nvPr/>
        </p:nvPicPr>
        <p:blipFill>
          <a:blip r:embed="rId2"/>
          <a:srcRect/>
          <a:stretch/>
        </p:blipFill>
        <p:spPr>
          <a:xfrm>
            <a:off x="2892088" y="3241039"/>
            <a:ext cx="5271377" cy="3308851"/>
          </a:xfrm>
          <a:prstGeom prst="rect">
            <a:avLst/>
          </a:prstGeom>
        </p:spPr>
      </p:pic>
    </p:spTree>
    <p:extLst>
      <p:ext uri="{BB962C8B-B14F-4D97-AF65-F5344CB8AC3E}">
        <p14:creationId xmlns:p14="http://schemas.microsoft.com/office/powerpoint/2010/main" val="3638467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9D09E-20AD-92E1-6C40-B98FB7D629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DF7477-6E1D-C79B-A167-A968729BE8F3}"/>
              </a:ext>
            </a:extLst>
          </p:cNvPr>
          <p:cNvSpPr>
            <a:spLocks noGrp="1"/>
          </p:cNvSpPr>
          <p:nvPr>
            <p:ph type="title"/>
          </p:nvPr>
        </p:nvSpPr>
        <p:spPr>
          <a:xfrm>
            <a:off x="1265751" y="624110"/>
            <a:ext cx="3102795" cy="1280890"/>
          </a:xfrm>
        </p:spPr>
        <p:txBody>
          <a:bodyPr>
            <a:normAutofit/>
          </a:bodyPr>
          <a:lstStyle/>
          <a:p>
            <a:r>
              <a:rPr lang="en-IN" sz="2800"/>
              <a:t>Exploratory Data Analysis</a:t>
            </a:r>
          </a:p>
        </p:txBody>
      </p:sp>
      <p:sp>
        <p:nvSpPr>
          <p:cNvPr id="3" name="Content Placeholder 2">
            <a:extLst>
              <a:ext uri="{FF2B5EF4-FFF2-40B4-BE49-F238E27FC236}">
                <a16:creationId xmlns:a16="http://schemas.microsoft.com/office/drawing/2014/main" id="{AD124D5E-6A8C-8DD8-A56A-25429BBE2F5D}"/>
              </a:ext>
            </a:extLst>
          </p:cNvPr>
          <p:cNvSpPr>
            <a:spLocks noGrp="1"/>
          </p:cNvSpPr>
          <p:nvPr>
            <p:ph idx="1"/>
          </p:nvPr>
        </p:nvSpPr>
        <p:spPr>
          <a:xfrm>
            <a:off x="1262967" y="2004204"/>
            <a:ext cx="6828610" cy="3777622"/>
          </a:xfrm>
        </p:spPr>
        <p:txBody>
          <a:bodyPr>
            <a:normAutofit/>
          </a:bodyPr>
          <a:lstStyle/>
          <a:p>
            <a:r>
              <a:rPr lang="en-IN" sz="1400" dirty="0">
                <a:solidFill>
                  <a:schemeClr val="tx1"/>
                </a:solidFill>
              </a:rPr>
              <a:t>These two graphs show the difference between the crop yield by using Fertilizers and using pesticide on the crop. We can see that the yield from using Fertilizers was constantly increasing where as the yield from using </a:t>
            </a:r>
            <a:r>
              <a:rPr lang="en-IN" sz="1400" dirty="0" err="1">
                <a:solidFill>
                  <a:schemeClr val="tx1"/>
                </a:solidFill>
              </a:rPr>
              <a:t>peticides</a:t>
            </a:r>
            <a:r>
              <a:rPr lang="en-IN" sz="1400" dirty="0">
                <a:solidFill>
                  <a:schemeClr val="tx1"/>
                </a:solidFill>
              </a:rPr>
              <a:t> was not that stable</a:t>
            </a:r>
          </a:p>
          <a:p>
            <a:r>
              <a:rPr lang="en-IN" sz="1400" dirty="0">
                <a:solidFill>
                  <a:schemeClr val="tx1"/>
                </a:solidFill>
              </a:rPr>
              <a:t>Output:</a:t>
            </a:r>
          </a:p>
          <a:p>
            <a:endParaRPr lang="en-IN" sz="1400" dirty="0">
              <a:solidFill>
                <a:schemeClr val="tx1"/>
              </a:solidFill>
            </a:endParaRPr>
          </a:p>
        </p:txBody>
      </p:sp>
      <p:pic>
        <p:nvPicPr>
          <p:cNvPr id="8" name="Picture 7">
            <a:extLst>
              <a:ext uri="{FF2B5EF4-FFF2-40B4-BE49-F238E27FC236}">
                <a16:creationId xmlns:a16="http://schemas.microsoft.com/office/drawing/2014/main" id="{BC766764-CD30-4EF1-92DD-D44DD0FBC774}"/>
              </a:ext>
            </a:extLst>
          </p:cNvPr>
          <p:cNvPicPr>
            <a:picLocks noChangeAspect="1"/>
          </p:cNvPicPr>
          <p:nvPr/>
        </p:nvPicPr>
        <p:blipFill>
          <a:blip r:embed="rId2"/>
          <a:srcRect/>
          <a:stretch/>
        </p:blipFill>
        <p:spPr>
          <a:xfrm>
            <a:off x="1265751" y="3428999"/>
            <a:ext cx="7378553" cy="2531853"/>
          </a:xfrm>
          <a:prstGeom prst="rect">
            <a:avLst/>
          </a:prstGeom>
        </p:spPr>
      </p:pic>
    </p:spTree>
    <p:extLst>
      <p:ext uri="{BB962C8B-B14F-4D97-AF65-F5344CB8AC3E}">
        <p14:creationId xmlns:p14="http://schemas.microsoft.com/office/powerpoint/2010/main" val="3364856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4514" y="942108"/>
            <a:ext cx="2442412" cy="4969113"/>
          </a:xfrm>
        </p:spPr>
        <p:txBody>
          <a:bodyPr anchor="ctr">
            <a:normAutofit/>
          </a:bodyPr>
          <a:lstStyle/>
          <a:p>
            <a:r>
              <a:rPr lang="en-IN" sz="3300" dirty="0">
                <a:solidFill>
                  <a:schemeClr val="tx2">
                    <a:lumMod val="75000"/>
                  </a:schemeClr>
                </a:solidFill>
              </a:rPr>
              <a:t>Motivation</a:t>
            </a:r>
          </a:p>
        </p:txBody>
      </p:sp>
      <p:sp>
        <p:nvSpPr>
          <p:cNvPr id="27" name="Rectangle 26">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sp>
        <p:nvSpPr>
          <p:cNvPr id="3" name="Content Placeholder 2"/>
          <p:cNvSpPr>
            <a:spLocks noGrp="1"/>
          </p:cNvSpPr>
          <p:nvPr>
            <p:ph idx="1"/>
          </p:nvPr>
        </p:nvSpPr>
        <p:spPr>
          <a:xfrm>
            <a:off x="3786796" y="942108"/>
            <a:ext cx="4841662" cy="4969114"/>
          </a:xfrm>
        </p:spPr>
        <p:txBody>
          <a:bodyPr anchor="ctr">
            <a:normAutofit/>
          </a:bodyPr>
          <a:lstStyle/>
          <a:p>
            <a:r>
              <a:rPr lang="en-US">
                <a:solidFill>
                  <a:schemeClr val="tx2">
                    <a:lumMod val="75000"/>
                  </a:schemeClr>
                </a:solidFill>
              </a:rPr>
              <a:t>Agriculture is vulnerable to unpredictable factors such as weather, soil, and water availability.</a:t>
            </a:r>
          </a:p>
          <a:p>
            <a:r>
              <a:rPr lang="en-US">
                <a:solidFill>
                  <a:schemeClr val="tx2">
                    <a:lumMod val="75000"/>
                  </a:schemeClr>
                </a:solidFill>
              </a:rPr>
              <a:t>Farmers lack real-time tools to predict yield accurately.</a:t>
            </a:r>
          </a:p>
          <a:p>
            <a:r>
              <a:rPr lang="en-US">
                <a:solidFill>
                  <a:schemeClr val="tx2">
                    <a:lumMod val="75000"/>
                  </a:schemeClr>
                </a:solidFill>
              </a:rPr>
              <a:t>Our model uses Big Data and ML to provide early predictions and support decision-making.</a:t>
            </a:r>
          </a:p>
          <a:p>
            <a:r>
              <a:rPr lang="en-US">
                <a:solidFill>
                  <a:schemeClr val="tx2">
                    <a:lumMod val="75000"/>
                  </a:schemeClr>
                </a:solidFill>
              </a:rPr>
              <a:t>Rising population demands more precise food production.</a:t>
            </a:r>
          </a:p>
          <a:p>
            <a:r>
              <a:rPr lang="en-US">
                <a:solidFill>
                  <a:schemeClr val="tx2">
                    <a:lumMod val="75000"/>
                  </a:schemeClr>
                </a:solidFill>
              </a:rPr>
              <a:t>Traditional methods lack predictive accuracy in modern environments.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FE9A1-83E9-95C1-6753-0323CD2772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4963B-06F5-A417-03AD-048DD01524BD}"/>
              </a:ext>
            </a:extLst>
          </p:cNvPr>
          <p:cNvSpPr>
            <a:spLocks noGrp="1"/>
          </p:cNvSpPr>
          <p:nvPr>
            <p:ph type="title"/>
          </p:nvPr>
        </p:nvSpPr>
        <p:spPr>
          <a:xfrm>
            <a:off x="1265751" y="624110"/>
            <a:ext cx="3102795" cy="1280890"/>
          </a:xfrm>
        </p:spPr>
        <p:txBody>
          <a:bodyPr>
            <a:normAutofit/>
          </a:bodyPr>
          <a:lstStyle/>
          <a:p>
            <a:r>
              <a:rPr lang="en-IN" sz="2800"/>
              <a:t>Exploratory Data Analysis</a:t>
            </a:r>
          </a:p>
        </p:txBody>
      </p:sp>
      <p:sp>
        <p:nvSpPr>
          <p:cNvPr id="3" name="Content Placeholder 2">
            <a:extLst>
              <a:ext uri="{FF2B5EF4-FFF2-40B4-BE49-F238E27FC236}">
                <a16:creationId xmlns:a16="http://schemas.microsoft.com/office/drawing/2014/main" id="{1E32EC7C-EBD0-D97E-29EA-72CE57A3A48C}"/>
              </a:ext>
            </a:extLst>
          </p:cNvPr>
          <p:cNvSpPr>
            <a:spLocks noGrp="1"/>
          </p:cNvSpPr>
          <p:nvPr>
            <p:ph idx="1"/>
          </p:nvPr>
        </p:nvSpPr>
        <p:spPr>
          <a:xfrm>
            <a:off x="1262967" y="2004204"/>
            <a:ext cx="6828610" cy="3777622"/>
          </a:xfrm>
        </p:spPr>
        <p:txBody>
          <a:bodyPr>
            <a:normAutofit/>
          </a:bodyPr>
          <a:lstStyle/>
          <a:p>
            <a:r>
              <a:rPr lang="en-IN" sz="1400" dirty="0">
                <a:solidFill>
                  <a:schemeClr val="tx1"/>
                </a:solidFill>
              </a:rPr>
              <a:t>These two graphs show the difference between the crop yield by using Fertilizers and using pesticide in each different state in India. From these graphs we can see that Maharashtra state has the highest crop yield using both Fertilizers as well as Pesticides.</a:t>
            </a:r>
          </a:p>
          <a:p>
            <a:r>
              <a:rPr lang="en-IN" sz="1400" dirty="0">
                <a:solidFill>
                  <a:schemeClr val="tx1"/>
                </a:solidFill>
              </a:rPr>
              <a:t>Output:</a:t>
            </a:r>
          </a:p>
          <a:p>
            <a:endParaRPr lang="en-IN" sz="1400" dirty="0">
              <a:solidFill>
                <a:schemeClr val="tx1"/>
              </a:solidFill>
            </a:endParaRPr>
          </a:p>
        </p:txBody>
      </p:sp>
      <p:pic>
        <p:nvPicPr>
          <p:cNvPr id="8" name="Picture 7">
            <a:extLst>
              <a:ext uri="{FF2B5EF4-FFF2-40B4-BE49-F238E27FC236}">
                <a16:creationId xmlns:a16="http://schemas.microsoft.com/office/drawing/2014/main" id="{11D0D23B-8A93-B491-4693-6EBDD8FFBC01}"/>
              </a:ext>
            </a:extLst>
          </p:cNvPr>
          <p:cNvPicPr>
            <a:picLocks noChangeAspect="1"/>
          </p:cNvPicPr>
          <p:nvPr/>
        </p:nvPicPr>
        <p:blipFill>
          <a:blip r:embed="rId2"/>
          <a:srcRect/>
          <a:stretch/>
        </p:blipFill>
        <p:spPr>
          <a:xfrm>
            <a:off x="1630887" y="3359988"/>
            <a:ext cx="6693604" cy="3172779"/>
          </a:xfrm>
          <a:prstGeom prst="rect">
            <a:avLst/>
          </a:prstGeom>
        </p:spPr>
      </p:pic>
    </p:spTree>
    <p:extLst>
      <p:ext uri="{BB962C8B-B14F-4D97-AF65-F5344CB8AC3E}">
        <p14:creationId xmlns:p14="http://schemas.microsoft.com/office/powerpoint/2010/main" val="568772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F88B6E78-0728-8D9A-AE64-8BEB6890A3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822E7D-9750-B43A-C651-14D0D05D1343}"/>
              </a:ext>
            </a:extLst>
          </p:cNvPr>
          <p:cNvSpPr>
            <a:spLocks noGrp="1"/>
          </p:cNvSpPr>
          <p:nvPr>
            <p:ph type="title"/>
          </p:nvPr>
        </p:nvSpPr>
        <p:spPr>
          <a:xfrm>
            <a:off x="1265751" y="624110"/>
            <a:ext cx="3102795" cy="1280890"/>
          </a:xfrm>
        </p:spPr>
        <p:txBody>
          <a:bodyPr>
            <a:normAutofit/>
          </a:bodyPr>
          <a:lstStyle/>
          <a:p>
            <a:r>
              <a:rPr lang="en-IN" sz="2800"/>
              <a:t>Exploratory Data Analysis</a:t>
            </a:r>
          </a:p>
        </p:txBody>
      </p:sp>
      <p:sp>
        <p:nvSpPr>
          <p:cNvPr id="3" name="Content Placeholder 2">
            <a:extLst>
              <a:ext uri="{FF2B5EF4-FFF2-40B4-BE49-F238E27FC236}">
                <a16:creationId xmlns:a16="http://schemas.microsoft.com/office/drawing/2014/main" id="{778617CD-4384-4D67-A255-19E832F20D2D}"/>
              </a:ext>
            </a:extLst>
          </p:cNvPr>
          <p:cNvSpPr>
            <a:spLocks noGrp="1"/>
          </p:cNvSpPr>
          <p:nvPr>
            <p:ph idx="1"/>
          </p:nvPr>
        </p:nvSpPr>
        <p:spPr>
          <a:xfrm>
            <a:off x="1262967" y="2133600"/>
            <a:ext cx="3105579" cy="3777622"/>
          </a:xfrm>
        </p:spPr>
        <p:txBody>
          <a:bodyPr>
            <a:normAutofit/>
          </a:bodyPr>
          <a:lstStyle/>
          <a:p>
            <a:r>
              <a:rPr lang="en-IN" sz="1400" dirty="0">
                <a:solidFill>
                  <a:schemeClr val="tx1"/>
                </a:solidFill>
              </a:rPr>
              <a:t>Started the EDA process with computing the correlation matrix for the data</a:t>
            </a:r>
          </a:p>
          <a:p>
            <a:endParaRPr lang="en-IN" sz="1400" dirty="0">
              <a:solidFill>
                <a:schemeClr val="tx1"/>
              </a:solidFill>
            </a:endParaRPr>
          </a:p>
          <a:p>
            <a:r>
              <a:rPr lang="en-IN" sz="1400" dirty="0">
                <a:solidFill>
                  <a:schemeClr val="tx1"/>
                </a:solidFill>
              </a:rPr>
              <a:t>Output:</a:t>
            </a:r>
          </a:p>
          <a:p>
            <a:endParaRPr lang="en-IN" sz="1400" dirty="0">
              <a:solidFill>
                <a:schemeClr val="tx1"/>
              </a:solidFill>
            </a:endParaRPr>
          </a:p>
        </p:txBody>
      </p:sp>
      <p:pic>
        <p:nvPicPr>
          <p:cNvPr id="7" name="Picture 6">
            <a:extLst>
              <a:ext uri="{FF2B5EF4-FFF2-40B4-BE49-F238E27FC236}">
                <a16:creationId xmlns:a16="http://schemas.microsoft.com/office/drawing/2014/main" id="{744774C3-2EDE-C5BD-0684-DEA8585F664D}"/>
              </a:ext>
            </a:extLst>
          </p:cNvPr>
          <p:cNvPicPr>
            <a:picLocks noChangeAspect="1"/>
          </p:cNvPicPr>
          <p:nvPr/>
        </p:nvPicPr>
        <p:blipFill>
          <a:blip r:embed="rId2"/>
          <a:stretch>
            <a:fillRect/>
          </a:stretch>
        </p:blipFill>
        <p:spPr>
          <a:xfrm>
            <a:off x="4626140" y="2897103"/>
            <a:ext cx="4088720" cy="3802511"/>
          </a:xfrm>
          <a:prstGeom prst="rect">
            <a:avLst/>
          </a:prstGeom>
        </p:spPr>
      </p:pic>
      <p:pic>
        <p:nvPicPr>
          <p:cNvPr id="5" name="Picture 4">
            <a:extLst>
              <a:ext uri="{FF2B5EF4-FFF2-40B4-BE49-F238E27FC236}">
                <a16:creationId xmlns:a16="http://schemas.microsoft.com/office/drawing/2014/main" id="{B3C543C4-06BA-F748-BA4C-42961DBF40E9}"/>
              </a:ext>
            </a:extLst>
          </p:cNvPr>
          <p:cNvPicPr>
            <a:picLocks noChangeAspect="1"/>
          </p:cNvPicPr>
          <p:nvPr/>
        </p:nvPicPr>
        <p:blipFill>
          <a:blip r:embed="rId3"/>
          <a:stretch>
            <a:fillRect/>
          </a:stretch>
        </p:blipFill>
        <p:spPr>
          <a:xfrm>
            <a:off x="4633541" y="1591845"/>
            <a:ext cx="4088720" cy="1083510"/>
          </a:xfrm>
          <a:prstGeom prst="rect">
            <a:avLst/>
          </a:prstGeom>
        </p:spPr>
      </p:pic>
    </p:spTree>
    <p:extLst>
      <p:ext uri="{BB962C8B-B14F-4D97-AF65-F5344CB8AC3E}">
        <p14:creationId xmlns:p14="http://schemas.microsoft.com/office/powerpoint/2010/main" val="1063250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7866CD64-E286-67A5-5724-39B4B9C2A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E12E3-CD79-C9EC-D519-F322C5A40798}"/>
              </a:ext>
            </a:extLst>
          </p:cNvPr>
          <p:cNvSpPr>
            <a:spLocks noGrp="1"/>
          </p:cNvSpPr>
          <p:nvPr>
            <p:ph type="title"/>
          </p:nvPr>
        </p:nvSpPr>
        <p:spPr>
          <a:xfrm>
            <a:off x="1265751" y="624110"/>
            <a:ext cx="3102795" cy="1280890"/>
          </a:xfrm>
        </p:spPr>
        <p:txBody>
          <a:bodyPr>
            <a:normAutofit/>
          </a:bodyPr>
          <a:lstStyle/>
          <a:p>
            <a:r>
              <a:rPr lang="en-IN" sz="2800"/>
              <a:t>Exploratory Data Analysis</a:t>
            </a:r>
          </a:p>
        </p:txBody>
      </p:sp>
      <p:sp>
        <p:nvSpPr>
          <p:cNvPr id="3" name="Content Placeholder 2">
            <a:extLst>
              <a:ext uri="{FF2B5EF4-FFF2-40B4-BE49-F238E27FC236}">
                <a16:creationId xmlns:a16="http://schemas.microsoft.com/office/drawing/2014/main" id="{65CE03D5-AFF6-B340-343C-4820FD94E82B}"/>
              </a:ext>
            </a:extLst>
          </p:cNvPr>
          <p:cNvSpPr>
            <a:spLocks noGrp="1"/>
          </p:cNvSpPr>
          <p:nvPr>
            <p:ph idx="1"/>
          </p:nvPr>
        </p:nvSpPr>
        <p:spPr>
          <a:xfrm>
            <a:off x="1262967" y="2133600"/>
            <a:ext cx="3105579" cy="3777622"/>
          </a:xfrm>
        </p:spPr>
        <p:txBody>
          <a:bodyPr>
            <a:normAutofit/>
          </a:bodyPr>
          <a:lstStyle/>
          <a:p>
            <a:r>
              <a:rPr lang="en-IN" sz="1400">
                <a:solidFill>
                  <a:schemeClr val="tx1"/>
                </a:solidFill>
              </a:rPr>
              <a:t>Found the relation between crop yield and annual rainfall for each state</a:t>
            </a:r>
          </a:p>
          <a:p>
            <a:endParaRPr lang="en-IN" sz="1400">
              <a:solidFill>
                <a:schemeClr val="tx1"/>
              </a:solidFill>
            </a:endParaRPr>
          </a:p>
          <a:p>
            <a:r>
              <a:rPr lang="en-IN" sz="1400">
                <a:solidFill>
                  <a:schemeClr val="tx1"/>
                </a:solidFill>
              </a:rPr>
              <a:t>Output:</a:t>
            </a:r>
          </a:p>
          <a:p>
            <a:endParaRPr lang="en-IN" sz="1400">
              <a:solidFill>
                <a:schemeClr val="tx1"/>
              </a:solidFill>
            </a:endParaRPr>
          </a:p>
        </p:txBody>
      </p:sp>
      <p:pic>
        <p:nvPicPr>
          <p:cNvPr id="9" name="Picture 8">
            <a:extLst>
              <a:ext uri="{FF2B5EF4-FFF2-40B4-BE49-F238E27FC236}">
                <a16:creationId xmlns:a16="http://schemas.microsoft.com/office/drawing/2014/main" id="{71ACD18E-39B7-9B5B-9BD7-9DA65B3A7A50}"/>
              </a:ext>
            </a:extLst>
          </p:cNvPr>
          <p:cNvPicPr>
            <a:picLocks noChangeAspect="1"/>
          </p:cNvPicPr>
          <p:nvPr/>
        </p:nvPicPr>
        <p:blipFill>
          <a:blip r:embed="rId2"/>
          <a:stretch>
            <a:fillRect/>
          </a:stretch>
        </p:blipFill>
        <p:spPr>
          <a:xfrm>
            <a:off x="2593489" y="3269327"/>
            <a:ext cx="6015674" cy="3188306"/>
          </a:xfrm>
          <a:prstGeom prst="rect">
            <a:avLst/>
          </a:prstGeom>
        </p:spPr>
      </p:pic>
      <p:pic>
        <p:nvPicPr>
          <p:cNvPr id="6" name="Picture 5">
            <a:extLst>
              <a:ext uri="{FF2B5EF4-FFF2-40B4-BE49-F238E27FC236}">
                <a16:creationId xmlns:a16="http://schemas.microsoft.com/office/drawing/2014/main" id="{50163A4F-4590-95E5-68BD-1100BB419632}"/>
              </a:ext>
            </a:extLst>
          </p:cNvPr>
          <p:cNvPicPr>
            <a:picLocks noChangeAspect="1"/>
          </p:cNvPicPr>
          <p:nvPr/>
        </p:nvPicPr>
        <p:blipFill>
          <a:blip r:embed="rId3"/>
          <a:stretch>
            <a:fillRect/>
          </a:stretch>
        </p:blipFill>
        <p:spPr>
          <a:xfrm>
            <a:off x="4520443" y="1711080"/>
            <a:ext cx="4088720" cy="1318611"/>
          </a:xfrm>
          <a:prstGeom prst="rect">
            <a:avLst/>
          </a:prstGeom>
        </p:spPr>
      </p:pic>
    </p:spTree>
    <p:extLst>
      <p:ext uri="{BB962C8B-B14F-4D97-AF65-F5344CB8AC3E}">
        <p14:creationId xmlns:p14="http://schemas.microsoft.com/office/powerpoint/2010/main" val="1307401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71F92433-B417-FC89-3702-6414EE037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021F4-4B7B-23CF-0D20-5C5134CCDD63}"/>
              </a:ext>
            </a:extLst>
          </p:cNvPr>
          <p:cNvSpPr>
            <a:spLocks noGrp="1"/>
          </p:cNvSpPr>
          <p:nvPr>
            <p:ph type="title"/>
          </p:nvPr>
        </p:nvSpPr>
        <p:spPr>
          <a:xfrm>
            <a:off x="1265751" y="624110"/>
            <a:ext cx="3102795" cy="1280890"/>
          </a:xfrm>
        </p:spPr>
        <p:txBody>
          <a:bodyPr>
            <a:normAutofit/>
          </a:bodyPr>
          <a:lstStyle/>
          <a:p>
            <a:r>
              <a:rPr lang="en-IN" sz="2800"/>
              <a:t>Exploratory Data Analysis</a:t>
            </a:r>
          </a:p>
        </p:txBody>
      </p:sp>
      <p:sp>
        <p:nvSpPr>
          <p:cNvPr id="3" name="Content Placeholder 2">
            <a:extLst>
              <a:ext uri="{FF2B5EF4-FFF2-40B4-BE49-F238E27FC236}">
                <a16:creationId xmlns:a16="http://schemas.microsoft.com/office/drawing/2014/main" id="{8D95C928-622A-5198-BE7E-6838988030CF}"/>
              </a:ext>
            </a:extLst>
          </p:cNvPr>
          <p:cNvSpPr>
            <a:spLocks noGrp="1"/>
          </p:cNvSpPr>
          <p:nvPr>
            <p:ph idx="1"/>
          </p:nvPr>
        </p:nvSpPr>
        <p:spPr>
          <a:xfrm>
            <a:off x="1262967" y="2133600"/>
            <a:ext cx="3105579" cy="3777622"/>
          </a:xfrm>
        </p:spPr>
        <p:txBody>
          <a:bodyPr>
            <a:normAutofit/>
          </a:bodyPr>
          <a:lstStyle/>
          <a:p>
            <a:r>
              <a:rPr lang="en-IN" sz="1400" dirty="0">
                <a:solidFill>
                  <a:schemeClr val="tx1"/>
                </a:solidFill>
              </a:rPr>
              <a:t>Found the relation between crop yield and average temperature for each state</a:t>
            </a:r>
          </a:p>
          <a:p>
            <a:endParaRPr lang="en-IN" sz="1400" dirty="0">
              <a:solidFill>
                <a:schemeClr val="tx1"/>
              </a:solidFill>
            </a:endParaRPr>
          </a:p>
          <a:p>
            <a:r>
              <a:rPr lang="en-IN" sz="1400" dirty="0">
                <a:solidFill>
                  <a:schemeClr val="tx1"/>
                </a:solidFill>
              </a:rPr>
              <a:t>Output:</a:t>
            </a:r>
          </a:p>
          <a:p>
            <a:endParaRPr lang="en-IN" sz="1400" dirty="0">
              <a:solidFill>
                <a:schemeClr val="tx1"/>
              </a:solidFill>
            </a:endParaRPr>
          </a:p>
        </p:txBody>
      </p:sp>
      <p:pic>
        <p:nvPicPr>
          <p:cNvPr id="5" name="Picture 4">
            <a:extLst>
              <a:ext uri="{FF2B5EF4-FFF2-40B4-BE49-F238E27FC236}">
                <a16:creationId xmlns:a16="http://schemas.microsoft.com/office/drawing/2014/main" id="{7406A6DF-97E9-BC14-AF26-1DB8F1EE3747}"/>
              </a:ext>
            </a:extLst>
          </p:cNvPr>
          <p:cNvPicPr>
            <a:picLocks noChangeAspect="1"/>
          </p:cNvPicPr>
          <p:nvPr/>
        </p:nvPicPr>
        <p:blipFill>
          <a:blip r:embed="rId2"/>
          <a:stretch>
            <a:fillRect/>
          </a:stretch>
        </p:blipFill>
        <p:spPr>
          <a:xfrm>
            <a:off x="4250300" y="1587189"/>
            <a:ext cx="4477110" cy="1434933"/>
          </a:xfrm>
          <a:prstGeom prst="rect">
            <a:avLst/>
          </a:prstGeom>
        </p:spPr>
      </p:pic>
      <p:pic>
        <p:nvPicPr>
          <p:cNvPr id="8" name="Picture 7">
            <a:extLst>
              <a:ext uri="{FF2B5EF4-FFF2-40B4-BE49-F238E27FC236}">
                <a16:creationId xmlns:a16="http://schemas.microsoft.com/office/drawing/2014/main" id="{D10213C8-B30C-531B-3A37-402137F9D0D7}"/>
              </a:ext>
            </a:extLst>
          </p:cNvPr>
          <p:cNvPicPr>
            <a:picLocks noChangeAspect="1"/>
          </p:cNvPicPr>
          <p:nvPr/>
        </p:nvPicPr>
        <p:blipFill>
          <a:blip r:embed="rId3"/>
          <a:stretch>
            <a:fillRect/>
          </a:stretch>
        </p:blipFill>
        <p:spPr>
          <a:xfrm>
            <a:off x="2579298" y="3319732"/>
            <a:ext cx="6144536" cy="3167331"/>
          </a:xfrm>
          <a:prstGeom prst="rect">
            <a:avLst/>
          </a:prstGeom>
        </p:spPr>
      </p:pic>
    </p:spTree>
    <p:extLst>
      <p:ext uri="{BB962C8B-B14F-4D97-AF65-F5344CB8AC3E}">
        <p14:creationId xmlns:p14="http://schemas.microsoft.com/office/powerpoint/2010/main" val="1496765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E46C7ABD-B068-0D0B-D1A9-2E03BF0FA3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E115A-678F-890B-71D5-549C2B4CB827}"/>
              </a:ext>
            </a:extLst>
          </p:cNvPr>
          <p:cNvSpPr>
            <a:spLocks noGrp="1"/>
          </p:cNvSpPr>
          <p:nvPr>
            <p:ph type="title"/>
          </p:nvPr>
        </p:nvSpPr>
        <p:spPr>
          <a:xfrm>
            <a:off x="1265751" y="624110"/>
            <a:ext cx="3102795" cy="1280890"/>
          </a:xfrm>
        </p:spPr>
        <p:txBody>
          <a:bodyPr>
            <a:normAutofit/>
          </a:bodyPr>
          <a:lstStyle/>
          <a:p>
            <a:r>
              <a:rPr lang="en-IN" sz="2800"/>
              <a:t>Exploratory Data Analysis</a:t>
            </a:r>
          </a:p>
        </p:txBody>
      </p:sp>
      <p:sp>
        <p:nvSpPr>
          <p:cNvPr id="3" name="Content Placeholder 2">
            <a:extLst>
              <a:ext uri="{FF2B5EF4-FFF2-40B4-BE49-F238E27FC236}">
                <a16:creationId xmlns:a16="http://schemas.microsoft.com/office/drawing/2014/main" id="{79503BB6-D004-916A-A329-3BDFD4F6365F}"/>
              </a:ext>
            </a:extLst>
          </p:cNvPr>
          <p:cNvSpPr>
            <a:spLocks noGrp="1"/>
          </p:cNvSpPr>
          <p:nvPr>
            <p:ph idx="1"/>
          </p:nvPr>
        </p:nvSpPr>
        <p:spPr>
          <a:xfrm>
            <a:off x="1262967" y="2133600"/>
            <a:ext cx="3105579" cy="3777622"/>
          </a:xfrm>
        </p:spPr>
        <p:txBody>
          <a:bodyPr>
            <a:normAutofit/>
          </a:bodyPr>
          <a:lstStyle/>
          <a:p>
            <a:r>
              <a:rPr lang="en-IN" sz="1400" dirty="0">
                <a:solidFill>
                  <a:schemeClr val="tx1"/>
                </a:solidFill>
              </a:rPr>
              <a:t>Found the relation between type of crop and their yield for each state</a:t>
            </a:r>
          </a:p>
          <a:p>
            <a:endParaRPr lang="en-IN" sz="1400" dirty="0">
              <a:solidFill>
                <a:schemeClr val="tx1"/>
              </a:solidFill>
            </a:endParaRPr>
          </a:p>
          <a:p>
            <a:r>
              <a:rPr lang="en-IN" sz="1400" dirty="0">
                <a:solidFill>
                  <a:schemeClr val="tx1"/>
                </a:solidFill>
              </a:rPr>
              <a:t>Output:</a:t>
            </a:r>
          </a:p>
          <a:p>
            <a:endParaRPr lang="en-IN" sz="1400" dirty="0">
              <a:solidFill>
                <a:schemeClr val="tx1"/>
              </a:solidFill>
            </a:endParaRPr>
          </a:p>
        </p:txBody>
      </p:sp>
      <p:pic>
        <p:nvPicPr>
          <p:cNvPr id="6" name="Picture 5">
            <a:extLst>
              <a:ext uri="{FF2B5EF4-FFF2-40B4-BE49-F238E27FC236}">
                <a16:creationId xmlns:a16="http://schemas.microsoft.com/office/drawing/2014/main" id="{4D9812FC-71B7-BAC5-5FEF-32C7B7015083}"/>
              </a:ext>
            </a:extLst>
          </p:cNvPr>
          <p:cNvPicPr>
            <a:picLocks noChangeAspect="1"/>
          </p:cNvPicPr>
          <p:nvPr/>
        </p:nvPicPr>
        <p:blipFill>
          <a:blip r:embed="rId2"/>
          <a:stretch>
            <a:fillRect/>
          </a:stretch>
        </p:blipFill>
        <p:spPr>
          <a:xfrm>
            <a:off x="4183811" y="1518185"/>
            <a:ext cx="4485736" cy="1616873"/>
          </a:xfrm>
          <a:prstGeom prst="rect">
            <a:avLst/>
          </a:prstGeom>
        </p:spPr>
      </p:pic>
      <p:pic>
        <p:nvPicPr>
          <p:cNvPr id="9" name="Picture 8">
            <a:extLst>
              <a:ext uri="{FF2B5EF4-FFF2-40B4-BE49-F238E27FC236}">
                <a16:creationId xmlns:a16="http://schemas.microsoft.com/office/drawing/2014/main" id="{CA367641-9964-92F8-FE0D-325D01BD4A73}"/>
              </a:ext>
            </a:extLst>
          </p:cNvPr>
          <p:cNvPicPr>
            <a:picLocks noChangeAspect="1"/>
          </p:cNvPicPr>
          <p:nvPr/>
        </p:nvPicPr>
        <p:blipFill>
          <a:blip r:embed="rId3"/>
          <a:stretch>
            <a:fillRect/>
          </a:stretch>
        </p:blipFill>
        <p:spPr>
          <a:xfrm>
            <a:off x="2536166" y="3363658"/>
            <a:ext cx="5072332" cy="3198597"/>
          </a:xfrm>
          <a:prstGeom prst="rect">
            <a:avLst/>
          </a:prstGeom>
        </p:spPr>
      </p:pic>
    </p:spTree>
    <p:extLst>
      <p:ext uri="{BB962C8B-B14F-4D97-AF65-F5344CB8AC3E}">
        <p14:creationId xmlns:p14="http://schemas.microsoft.com/office/powerpoint/2010/main" val="176298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5415D1F7-8C19-4E86-FB90-34B7EA955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15B4E-3476-A1E7-9EA4-67A283623CC7}"/>
              </a:ext>
            </a:extLst>
          </p:cNvPr>
          <p:cNvSpPr>
            <a:spLocks noGrp="1"/>
          </p:cNvSpPr>
          <p:nvPr>
            <p:ph type="title"/>
          </p:nvPr>
        </p:nvSpPr>
        <p:spPr>
          <a:xfrm>
            <a:off x="1265751" y="624110"/>
            <a:ext cx="3102795" cy="1280890"/>
          </a:xfrm>
        </p:spPr>
        <p:txBody>
          <a:bodyPr>
            <a:normAutofit/>
          </a:bodyPr>
          <a:lstStyle/>
          <a:p>
            <a:r>
              <a:rPr lang="en-IN" sz="2800"/>
              <a:t>Exploratory Data Analysis</a:t>
            </a:r>
          </a:p>
        </p:txBody>
      </p:sp>
      <p:sp>
        <p:nvSpPr>
          <p:cNvPr id="3" name="Content Placeholder 2">
            <a:extLst>
              <a:ext uri="{FF2B5EF4-FFF2-40B4-BE49-F238E27FC236}">
                <a16:creationId xmlns:a16="http://schemas.microsoft.com/office/drawing/2014/main" id="{FC3C398A-33B5-E746-A654-1A0230516E5F}"/>
              </a:ext>
            </a:extLst>
          </p:cNvPr>
          <p:cNvSpPr>
            <a:spLocks noGrp="1"/>
          </p:cNvSpPr>
          <p:nvPr>
            <p:ph idx="1"/>
          </p:nvPr>
        </p:nvSpPr>
        <p:spPr>
          <a:xfrm>
            <a:off x="1262967" y="2133600"/>
            <a:ext cx="3105579" cy="3777622"/>
          </a:xfrm>
        </p:spPr>
        <p:txBody>
          <a:bodyPr>
            <a:normAutofit/>
          </a:bodyPr>
          <a:lstStyle/>
          <a:p>
            <a:r>
              <a:rPr lang="en-IN" sz="1400" dirty="0">
                <a:solidFill>
                  <a:schemeClr val="tx1"/>
                </a:solidFill>
              </a:rPr>
              <a:t>Found the </a:t>
            </a:r>
            <a:r>
              <a:rPr lang="en-US" sz="1400" dirty="0">
                <a:solidFill>
                  <a:schemeClr val="tx1"/>
                </a:solidFill>
              </a:rPr>
              <a:t>Total Yield for Each Crop by State (Log-Transformed) Over All the years</a:t>
            </a:r>
            <a:endParaRPr lang="en-IN" sz="1400" dirty="0">
              <a:solidFill>
                <a:schemeClr val="tx1"/>
              </a:solidFill>
            </a:endParaRPr>
          </a:p>
          <a:p>
            <a:r>
              <a:rPr lang="en-IN" sz="1400" dirty="0">
                <a:solidFill>
                  <a:schemeClr val="tx1"/>
                </a:solidFill>
              </a:rPr>
              <a:t>Output:</a:t>
            </a:r>
          </a:p>
          <a:p>
            <a:endParaRPr lang="en-IN" sz="1400" dirty="0">
              <a:solidFill>
                <a:schemeClr val="tx1"/>
              </a:solidFill>
            </a:endParaRPr>
          </a:p>
        </p:txBody>
      </p:sp>
      <p:pic>
        <p:nvPicPr>
          <p:cNvPr id="5" name="Picture 4">
            <a:extLst>
              <a:ext uri="{FF2B5EF4-FFF2-40B4-BE49-F238E27FC236}">
                <a16:creationId xmlns:a16="http://schemas.microsoft.com/office/drawing/2014/main" id="{43B38F1D-838F-42E7-997A-1675360A9A29}"/>
              </a:ext>
            </a:extLst>
          </p:cNvPr>
          <p:cNvPicPr>
            <a:picLocks noChangeAspect="1"/>
          </p:cNvPicPr>
          <p:nvPr/>
        </p:nvPicPr>
        <p:blipFill>
          <a:blip r:embed="rId2"/>
          <a:stretch>
            <a:fillRect/>
          </a:stretch>
        </p:blipFill>
        <p:spPr>
          <a:xfrm>
            <a:off x="4511615" y="1182645"/>
            <a:ext cx="4106174" cy="1901910"/>
          </a:xfrm>
          <a:prstGeom prst="rect">
            <a:avLst/>
          </a:prstGeom>
        </p:spPr>
      </p:pic>
      <p:pic>
        <p:nvPicPr>
          <p:cNvPr id="8" name="Picture 7">
            <a:extLst>
              <a:ext uri="{FF2B5EF4-FFF2-40B4-BE49-F238E27FC236}">
                <a16:creationId xmlns:a16="http://schemas.microsoft.com/office/drawing/2014/main" id="{DB03527F-3ED5-8293-0EB7-14029C5879A7}"/>
              </a:ext>
            </a:extLst>
          </p:cNvPr>
          <p:cNvPicPr>
            <a:picLocks noChangeAspect="1"/>
          </p:cNvPicPr>
          <p:nvPr/>
        </p:nvPicPr>
        <p:blipFill>
          <a:blip r:embed="rId3"/>
          <a:stretch>
            <a:fillRect/>
          </a:stretch>
        </p:blipFill>
        <p:spPr>
          <a:xfrm>
            <a:off x="2618920" y="3241039"/>
            <a:ext cx="5817714" cy="3308851"/>
          </a:xfrm>
          <a:prstGeom prst="rect">
            <a:avLst/>
          </a:prstGeom>
        </p:spPr>
      </p:pic>
    </p:spTree>
    <p:extLst>
      <p:ext uri="{BB962C8B-B14F-4D97-AF65-F5344CB8AC3E}">
        <p14:creationId xmlns:p14="http://schemas.microsoft.com/office/powerpoint/2010/main" val="1460992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5415D1F7-8C19-4E86-FB90-34B7EA955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15B4E-3476-A1E7-9EA4-67A283623CC7}"/>
              </a:ext>
            </a:extLst>
          </p:cNvPr>
          <p:cNvSpPr>
            <a:spLocks noGrp="1"/>
          </p:cNvSpPr>
          <p:nvPr>
            <p:ph type="title"/>
          </p:nvPr>
        </p:nvSpPr>
        <p:spPr>
          <a:xfrm>
            <a:off x="1265751" y="624110"/>
            <a:ext cx="3102795" cy="1280890"/>
          </a:xfrm>
        </p:spPr>
        <p:txBody>
          <a:bodyPr>
            <a:normAutofit/>
          </a:bodyPr>
          <a:lstStyle/>
          <a:p>
            <a:r>
              <a:rPr lang="en-IN" sz="2800"/>
              <a:t>Exploratory Data Analysis</a:t>
            </a:r>
          </a:p>
        </p:txBody>
      </p:sp>
      <p:pic>
        <p:nvPicPr>
          <p:cNvPr id="9" name="Picture 8">
            <a:extLst>
              <a:ext uri="{FF2B5EF4-FFF2-40B4-BE49-F238E27FC236}">
                <a16:creationId xmlns:a16="http://schemas.microsoft.com/office/drawing/2014/main" id="{D026AA91-8B59-0B42-8A3D-4D5D8C36400E}"/>
              </a:ext>
            </a:extLst>
          </p:cNvPr>
          <p:cNvPicPr>
            <a:picLocks noChangeAspect="1"/>
          </p:cNvPicPr>
          <p:nvPr/>
        </p:nvPicPr>
        <p:blipFill>
          <a:blip r:embed="rId2"/>
          <a:stretch>
            <a:fillRect/>
          </a:stretch>
        </p:blipFill>
        <p:spPr>
          <a:xfrm>
            <a:off x="1034944" y="1898822"/>
            <a:ext cx="7481023" cy="3589976"/>
          </a:xfrm>
          <a:prstGeom prst="rect">
            <a:avLst/>
          </a:prstGeom>
        </p:spPr>
      </p:pic>
    </p:spTree>
    <p:extLst>
      <p:ext uri="{BB962C8B-B14F-4D97-AF65-F5344CB8AC3E}">
        <p14:creationId xmlns:p14="http://schemas.microsoft.com/office/powerpoint/2010/main" val="3455430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4919" y="3101093"/>
            <a:ext cx="1840539" cy="3029344"/>
          </a:xfrm>
        </p:spPr>
        <p:txBody>
          <a:bodyPr>
            <a:normAutofit/>
          </a:bodyPr>
          <a:lstStyle/>
          <a:p>
            <a:r>
              <a:rPr lang="en-IN" sz="2800" dirty="0">
                <a:solidFill>
                  <a:schemeClr val="bg1"/>
                </a:solidFill>
              </a:rPr>
              <a:t>Machine Learning Models used</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179901"/>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802" y="0"/>
            <a:ext cx="55471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29933" y="589722"/>
            <a:ext cx="5098525" cy="5321500"/>
          </a:xfrm>
        </p:spPr>
        <p:txBody>
          <a:bodyPr anchor="ctr">
            <a:normAutofit/>
          </a:bodyPr>
          <a:lstStyle/>
          <a:p>
            <a:r>
              <a:rPr dirty="0"/>
              <a:t>Linear Regression</a:t>
            </a:r>
            <a:endParaRPr lang="en-IN" dirty="0"/>
          </a:p>
          <a:p>
            <a:r>
              <a:rPr dirty="0"/>
              <a:t>Polynomial Regression</a:t>
            </a:r>
            <a:endParaRPr lang="en-IN" dirty="0"/>
          </a:p>
          <a:p>
            <a:r>
              <a:rPr dirty="0"/>
              <a:t>Decision Tree.</a:t>
            </a:r>
          </a:p>
          <a:p>
            <a:r>
              <a:rPr dirty="0"/>
              <a:t>Random Forest </a:t>
            </a:r>
            <a:endParaRPr lang="en-IN" dirty="0"/>
          </a:p>
          <a:p>
            <a:r>
              <a:rPr dirty="0"/>
              <a:t>Support Vector Regression (SVR).</a:t>
            </a:r>
          </a:p>
          <a:p>
            <a:r>
              <a:rPr dirty="0"/>
              <a:t>K-Nearest Neighbors</a:t>
            </a:r>
            <a:endParaRPr lang="en-IN" dirty="0"/>
          </a:p>
          <a:p>
            <a:r>
              <a:rPr lang="en-IN" dirty="0"/>
              <a:t>Note: Almost all the models were trained with the dataset being split into 80% of train and 20% as test data.</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8AC9DE-45FE-4439-7EC6-79C32845F305}"/>
              </a:ext>
            </a:extLst>
          </p:cNvPr>
          <p:cNvPicPr>
            <a:picLocks noChangeAspect="1"/>
          </p:cNvPicPr>
          <p:nvPr/>
        </p:nvPicPr>
        <p:blipFill>
          <a:blip r:embed="rId2">
            <a:duotone>
              <a:schemeClr val="bg2">
                <a:shade val="45000"/>
                <a:satMod val="135000"/>
              </a:schemeClr>
              <a:prstClr val="white"/>
            </a:duotone>
            <a:alphaModFix amt="40000"/>
          </a:blip>
          <a:srcRect l="14306" r="10694"/>
          <a:stretch/>
        </p:blipFill>
        <p:spPr>
          <a:xfrm>
            <a:off x="20" y="10"/>
            <a:ext cx="9143980" cy="6857990"/>
          </a:xfrm>
          <a:prstGeom prst="rect">
            <a:avLst/>
          </a:prstGeom>
        </p:spPr>
      </p:pic>
      <p:sp>
        <p:nvSpPr>
          <p:cNvPr id="3" name="Content Placeholder 2"/>
          <p:cNvSpPr>
            <a:spLocks noGrp="1"/>
          </p:cNvSpPr>
          <p:nvPr>
            <p:ph idx="1"/>
          </p:nvPr>
        </p:nvSpPr>
        <p:spPr>
          <a:xfrm>
            <a:off x="944519" y="1280889"/>
            <a:ext cx="7495145" cy="5045769"/>
          </a:xfrm>
        </p:spPr>
        <p:txBody>
          <a:bodyPr>
            <a:normAutofit fontScale="92500" lnSpcReduction="10000"/>
          </a:bodyPr>
          <a:lstStyle/>
          <a:p>
            <a:r>
              <a:rPr lang="en-US" dirty="0"/>
              <a:t>Linear Regression: Linear Regression works by drawing a straight line that best fits the relationship between the input features and crop yield. </a:t>
            </a:r>
          </a:p>
          <a:p>
            <a:r>
              <a:rPr lang="en-US" dirty="0"/>
              <a:t>Polynomial Regression (degree 2): This algorithm works like linear regression, but fits a curved line instead of a straight one, allowing it to model more complex relationships. </a:t>
            </a:r>
          </a:p>
          <a:p>
            <a:r>
              <a:rPr lang="en-US" dirty="0"/>
              <a:t>Decision Tree Regressor: This Algorithm divides the data into smaller segments using conditions and makes predictions based on average values in each segment. </a:t>
            </a:r>
          </a:p>
          <a:p>
            <a:r>
              <a:rPr lang="en-US" dirty="0"/>
              <a:t>Random Forest Regressor: This algorithm uses multiple decision trees and averages their results for better accuracy and stability. </a:t>
            </a:r>
          </a:p>
          <a:p>
            <a:r>
              <a:rPr lang="en-US" dirty="0"/>
              <a:t>Support Vector Regressor (SVR): SVR tries to fit the best curve within a margin of tolerance which makes it great for precise predictions in non-linear data. </a:t>
            </a:r>
          </a:p>
          <a:p>
            <a:r>
              <a:rPr lang="en-US" dirty="0"/>
              <a:t>K-Nearest </a:t>
            </a:r>
            <a:r>
              <a:rPr lang="en-US" dirty="0" err="1"/>
              <a:t>Neighbours</a:t>
            </a:r>
            <a:r>
              <a:rPr lang="en-US" dirty="0"/>
              <a:t> Regressor: This algorithm predicts the yield based on the average of the closest data points (</a:t>
            </a:r>
            <a:r>
              <a:rPr lang="en-US" dirty="0" err="1"/>
              <a:t>neighbours</a:t>
            </a:r>
            <a:r>
              <a:rPr lang="en-US" dirty="0"/>
              <a:t>) in the dataset.</a:t>
            </a:r>
          </a:p>
          <a:p>
            <a:pPr marL="0" indent="0">
              <a:buNone/>
            </a:pPr>
            <a:endParaRPr lang="en-US" dirty="0"/>
          </a:p>
        </p:txBody>
      </p:sp>
      <p:sp>
        <p:nvSpPr>
          <p:cNvPr id="6" name="Title 5">
            <a:extLst>
              <a:ext uri="{FF2B5EF4-FFF2-40B4-BE49-F238E27FC236}">
                <a16:creationId xmlns:a16="http://schemas.microsoft.com/office/drawing/2014/main" id="{C7065011-9F0D-4148-83F8-804034C651E9}"/>
              </a:ext>
            </a:extLst>
          </p:cNvPr>
          <p:cNvSpPr>
            <a:spLocks noGrp="1"/>
          </p:cNvSpPr>
          <p:nvPr>
            <p:ph type="title"/>
          </p:nvPr>
        </p:nvSpPr>
        <p:spPr>
          <a:xfrm>
            <a:off x="1277400" y="345989"/>
            <a:ext cx="6589199" cy="1280890"/>
          </a:xfrm>
        </p:spPr>
        <p:txBody>
          <a:bodyPr/>
          <a:lstStyle/>
          <a:p>
            <a:r>
              <a:rPr lang="en-US" dirty="0"/>
              <a:t>Machine Learning Models</a:t>
            </a:r>
          </a:p>
        </p:txBody>
      </p:sp>
    </p:spTree>
    <p:extLst>
      <p:ext uri="{BB962C8B-B14F-4D97-AF65-F5344CB8AC3E}">
        <p14:creationId xmlns:p14="http://schemas.microsoft.com/office/powerpoint/2010/main" val="23986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A330-853E-D1C3-768C-FF40DB0052FF}"/>
              </a:ext>
            </a:extLst>
          </p:cNvPr>
          <p:cNvSpPr>
            <a:spLocks noGrp="1"/>
          </p:cNvSpPr>
          <p:nvPr>
            <p:ph type="title"/>
          </p:nvPr>
        </p:nvSpPr>
        <p:spPr>
          <a:xfrm>
            <a:off x="1265751" y="624109"/>
            <a:ext cx="3102795" cy="1549747"/>
          </a:xfrm>
        </p:spPr>
        <p:txBody>
          <a:bodyPr>
            <a:normAutofit fontScale="90000"/>
          </a:bodyPr>
          <a:lstStyle/>
          <a:p>
            <a:pPr>
              <a:lnSpc>
                <a:spcPct val="90000"/>
              </a:lnSpc>
            </a:pPr>
            <a:r>
              <a:rPr lang="en-IN" sz="2700" dirty="0"/>
              <a:t>Linear Regression</a:t>
            </a:r>
            <a:br>
              <a:rPr lang="en-IN" sz="1500" dirty="0"/>
            </a:br>
            <a:br>
              <a:rPr lang="en-IN" sz="1500" dirty="0"/>
            </a:br>
            <a:br>
              <a:rPr lang="en-IN" sz="1500" dirty="0"/>
            </a:br>
            <a:br>
              <a:rPr lang="en-IN" sz="1500" dirty="0"/>
            </a:br>
            <a:r>
              <a:rPr lang="en-IN" sz="1500" dirty="0"/>
              <a:t>Trained Linear regression model and got the R-squared value of 0.9183643304134707</a:t>
            </a:r>
          </a:p>
        </p:txBody>
      </p:sp>
      <p:pic>
        <p:nvPicPr>
          <p:cNvPr id="9" name="Content Placeholder 8">
            <a:extLst>
              <a:ext uri="{FF2B5EF4-FFF2-40B4-BE49-F238E27FC236}">
                <a16:creationId xmlns:a16="http://schemas.microsoft.com/office/drawing/2014/main" id="{4E064D69-BD95-7787-950D-6C99B561F194}"/>
              </a:ext>
            </a:extLst>
          </p:cNvPr>
          <p:cNvPicPr>
            <a:picLocks noGrp="1" noChangeAspect="1"/>
          </p:cNvPicPr>
          <p:nvPr>
            <p:ph idx="1"/>
          </p:nvPr>
        </p:nvPicPr>
        <p:blipFill>
          <a:blip r:embed="rId2"/>
          <a:stretch>
            <a:fillRect/>
          </a:stretch>
        </p:blipFill>
        <p:spPr>
          <a:xfrm>
            <a:off x="557440" y="2790238"/>
            <a:ext cx="4007090" cy="2617649"/>
          </a:xfrm>
        </p:spPr>
      </p:pic>
      <p:pic>
        <p:nvPicPr>
          <p:cNvPr id="5" name="Content Placeholder 4">
            <a:extLst>
              <a:ext uri="{FF2B5EF4-FFF2-40B4-BE49-F238E27FC236}">
                <a16:creationId xmlns:a16="http://schemas.microsoft.com/office/drawing/2014/main" id="{37BE2EFB-D7AF-2DD7-4273-8AC55491A205}"/>
              </a:ext>
            </a:extLst>
          </p:cNvPr>
          <p:cNvPicPr>
            <a:picLocks noChangeAspect="1"/>
          </p:cNvPicPr>
          <p:nvPr/>
        </p:nvPicPr>
        <p:blipFill>
          <a:blip r:embed="rId3"/>
          <a:stretch>
            <a:fillRect/>
          </a:stretch>
        </p:blipFill>
        <p:spPr>
          <a:xfrm>
            <a:off x="4568937" y="732129"/>
            <a:ext cx="4088720" cy="2524784"/>
          </a:xfrm>
          <a:prstGeom prst="rect">
            <a:avLst/>
          </a:prstGeom>
        </p:spPr>
      </p:pic>
      <p:pic>
        <p:nvPicPr>
          <p:cNvPr id="7" name="Picture 6">
            <a:extLst>
              <a:ext uri="{FF2B5EF4-FFF2-40B4-BE49-F238E27FC236}">
                <a16:creationId xmlns:a16="http://schemas.microsoft.com/office/drawing/2014/main" id="{00E69099-CCA5-EE54-E5B2-DBB8BECDEEC7}"/>
              </a:ext>
            </a:extLst>
          </p:cNvPr>
          <p:cNvPicPr>
            <a:picLocks noChangeAspect="1"/>
          </p:cNvPicPr>
          <p:nvPr/>
        </p:nvPicPr>
        <p:blipFill>
          <a:blip r:embed="rId4"/>
          <a:stretch>
            <a:fillRect/>
          </a:stretch>
        </p:blipFill>
        <p:spPr>
          <a:xfrm>
            <a:off x="4564530" y="4266265"/>
            <a:ext cx="4088720" cy="868852"/>
          </a:xfrm>
          <a:prstGeom prst="rect">
            <a:avLst/>
          </a:prstGeom>
        </p:spPr>
      </p:pic>
    </p:spTree>
    <p:extLst>
      <p:ext uri="{BB962C8B-B14F-4D97-AF65-F5344CB8AC3E}">
        <p14:creationId xmlns:p14="http://schemas.microsoft.com/office/powerpoint/2010/main" val="3760543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29796" y="624110"/>
            <a:ext cx="6098663" cy="1280890"/>
          </a:xfrm>
        </p:spPr>
        <p:txBody>
          <a:bodyPr>
            <a:normAutofit/>
          </a:bodyPr>
          <a:lstStyle/>
          <a:p>
            <a:r>
              <a:t>Significance</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386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411452"/>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p:nvSpPr>
          <p:cNvPr id="3" name="Content Placeholder 2"/>
          <p:cNvSpPr>
            <a:spLocks noGrp="1"/>
          </p:cNvSpPr>
          <p:nvPr>
            <p:ph idx="1"/>
          </p:nvPr>
        </p:nvSpPr>
        <p:spPr>
          <a:xfrm>
            <a:off x="2529796" y="2133600"/>
            <a:ext cx="6098663" cy="3777622"/>
          </a:xfrm>
        </p:spPr>
        <p:txBody>
          <a:bodyPr>
            <a:normAutofit/>
          </a:bodyPr>
          <a:lstStyle/>
          <a:p>
            <a:r>
              <a:rPr dirty="0"/>
              <a:t>Supports sustainable agriculture with data-driven insights.</a:t>
            </a:r>
          </a:p>
          <a:p>
            <a:r>
              <a:rPr dirty="0"/>
              <a:t>Predictive models help optimize resource use and prevent crop failures.</a:t>
            </a:r>
          </a:p>
          <a:p>
            <a:r>
              <a:rPr dirty="0"/>
              <a:t>Useful for policy-makers, </a:t>
            </a:r>
            <a:r>
              <a:rPr dirty="0" err="1"/>
              <a:t>agritech</a:t>
            </a:r>
            <a:r>
              <a:rPr dirty="0"/>
              <a:t> companies, and farmers.</a:t>
            </a:r>
          </a:p>
          <a:p>
            <a:r>
              <a:rPr dirty="0"/>
              <a:t>Helps reduce crop failure risks due to unpredictable weather.</a:t>
            </a:r>
          </a:p>
          <a:p>
            <a:r>
              <a:rPr dirty="0"/>
              <a:t>Provides a scientific base for agricultural decision-making.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2AADFC52-E5CC-31BE-0976-CF40FC454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73B529-8525-34EA-488C-C30EF58AE3A1}"/>
              </a:ext>
            </a:extLst>
          </p:cNvPr>
          <p:cNvSpPr>
            <a:spLocks noGrp="1"/>
          </p:cNvSpPr>
          <p:nvPr>
            <p:ph type="title"/>
          </p:nvPr>
        </p:nvSpPr>
        <p:spPr>
          <a:xfrm>
            <a:off x="1265751" y="624109"/>
            <a:ext cx="3616800" cy="1549747"/>
          </a:xfrm>
        </p:spPr>
        <p:txBody>
          <a:bodyPr>
            <a:normAutofit fontScale="90000"/>
          </a:bodyPr>
          <a:lstStyle/>
          <a:p>
            <a:pPr>
              <a:lnSpc>
                <a:spcPct val="90000"/>
              </a:lnSpc>
            </a:pPr>
            <a:r>
              <a:rPr lang="en-IN" sz="2700" dirty="0"/>
              <a:t>Polynomial Regression</a:t>
            </a:r>
            <a:br>
              <a:rPr lang="en-IN" sz="1500" dirty="0"/>
            </a:br>
            <a:br>
              <a:rPr lang="en-IN" sz="1500" dirty="0"/>
            </a:br>
            <a:br>
              <a:rPr lang="en-IN" sz="1500" dirty="0"/>
            </a:br>
            <a:br>
              <a:rPr lang="en-IN" sz="1500" dirty="0"/>
            </a:br>
            <a:r>
              <a:rPr lang="en-IN" sz="1500" dirty="0"/>
              <a:t>Trained Polynomial regression model and got the R-squared value of 0.9809613020987742</a:t>
            </a:r>
          </a:p>
        </p:txBody>
      </p:sp>
      <p:pic>
        <p:nvPicPr>
          <p:cNvPr id="9" name="Content Placeholder 8">
            <a:extLst>
              <a:ext uri="{FF2B5EF4-FFF2-40B4-BE49-F238E27FC236}">
                <a16:creationId xmlns:a16="http://schemas.microsoft.com/office/drawing/2014/main" id="{C7ABD21B-CF76-45CE-1703-85A49246C5BC}"/>
              </a:ext>
            </a:extLst>
          </p:cNvPr>
          <p:cNvPicPr>
            <a:picLocks noGrp="1" noChangeAspect="1"/>
          </p:cNvPicPr>
          <p:nvPr>
            <p:ph idx="1"/>
          </p:nvPr>
        </p:nvPicPr>
        <p:blipFill>
          <a:blip r:embed="rId2"/>
          <a:srcRect/>
          <a:stretch/>
        </p:blipFill>
        <p:spPr>
          <a:xfrm>
            <a:off x="557440" y="2790238"/>
            <a:ext cx="4007090" cy="2617649"/>
          </a:xfrm>
        </p:spPr>
      </p:pic>
      <p:pic>
        <p:nvPicPr>
          <p:cNvPr id="5" name="Content Placeholder 4">
            <a:extLst>
              <a:ext uri="{FF2B5EF4-FFF2-40B4-BE49-F238E27FC236}">
                <a16:creationId xmlns:a16="http://schemas.microsoft.com/office/drawing/2014/main" id="{4F7EC63A-3ED7-9A2D-4A9B-E02BDED77DD9}"/>
              </a:ext>
            </a:extLst>
          </p:cNvPr>
          <p:cNvPicPr>
            <a:picLocks noChangeAspect="1"/>
          </p:cNvPicPr>
          <p:nvPr/>
        </p:nvPicPr>
        <p:blipFill>
          <a:blip r:embed="rId3"/>
          <a:srcRect/>
          <a:stretch/>
        </p:blipFill>
        <p:spPr>
          <a:xfrm>
            <a:off x="4655201" y="793531"/>
            <a:ext cx="4088720" cy="2401979"/>
          </a:xfrm>
          <a:prstGeom prst="rect">
            <a:avLst/>
          </a:prstGeom>
        </p:spPr>
      </p:pic>
      <p:pic>
        <p:nvPicPr>
          <p:cNvPr id="7" name="Picture 6">
            <a:extLst>
              <a:ext uri="{FF2B5EF4-FFF2-40B4-BE49-F238E27FC236}">
                <a16:creationId xmlns:a16="http://schemas.microsoft.com/office/drawing/2014/main" id="{5495DC8D-DC37-F527-B6B8-AD3AFFBF0391}"/>
              </a:ext>
            </a:extLst>
          </p:cNvPr>
          <p:cNvPicPr>
            <a:picLocks noChangeAspect="1"/>
          </p:cNvPicPr>
          <p:nvPr/>
        </p:nvPicPr>
        <p:blipFill>
          <a:blip r:embed="rId4"/>
          <a:srcRect/>
          <a:stretch/>
        </p:blipFill>
        <p:spPr>
          <a:xfrm>
            <a:off x="4564530" y="4267246"/>
            <a:ext cx="4088720" cy="866890"/>
          </a:xfrm>
          <a:prstGeom prst="rect">
            <a:avLst/>
          </a:prstGeom>
        </p:spPr>
      </p:pic>
    </p:spTree>
    <p:extLst>
      <p:ext uri="{BB962C8B-B14F-4D97-AF65-F5344CB8AC3E}">
        <p14:creationId xmlns:p14="http://schemas.microsoft.com/office/powerpoint/2010/main" val="580448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3E97104E-7172-C20F-544E-3E0B93AF70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F26F4-D477-6728-52D7-B78F26569FF0}"/>
              </a:ext>
            </a:extLst>
          </p:cNvPr>
          <p:cNvSpPr>
            <a:spLocks noGrp="1"/>
          </p:cNvSpPr>
          <p:nvPr>
            <p:ph type="title"/>
          </p:nvPr>
        </p:nvSpPr>
        <p:spPr>
          <a:xfrm>
            <a:off x="1265751" y="624109"/>
            <a:ext cx="3102795" cy="1549747"/>
          </a:xfrm>
        </p:spPr>
        <p:txBody>
          <a:bodyPr>
            <a:normAutofit fontScale="90000"/>
          </a:bodyPr>
          <a:lstStyle/>
          <a:p>
            <a:pPr>
              <a:lnSpc>
                <a:spcPct val="90000"/>
              </a:lnSpc>
            </a:pPr>
            <a:r>
              <a:rPr lang="en-IN" sz="2700" dirty="0"/>
              <a:t>Random Forest</a:t>
            </a:r>
            <a:br>
              <a:rPr lang="en-IN" sz="1500" dirty="0"/>
            </a:br>
            <a:br>
              <a:rPr lang="en-IN" sz="1500" dirty="0"/>
            </a:br>
            <a:br>
              <a:rPr lang="en-IN" sz="1500" dirty="0"/>
            </a:br>
            <a:br>
              <a:rPr lang="en-IN" sz="1500" dirty="0"/>
            </a:br>
            <a:r>
              <a:rPr lang="en-IN" sz="1500" dirty="0"/>
              <a:t>Used Random Forest Regressor to know the Feature importance of the </a:t>
            </a:r>
            <a:r>
              <a:rPr lang="en-IN" sz="1500" dirty="0" err="1"/>
              <a:t>datset</a:t>
            </a:r>
            <a:r>
              <a:rPr lang="en-IN" sz="1500" dirty="0"/>
              <a:t>.</a:t>
            </a:r>
          </a:p>
        </p:txBody>
      </p:sp>
      <p:pic>
        <p:nvPicPr>
          <p:cNvPr id="9" name="Content Placeholder 8">
            <a:extLst>
              <a:ext uri="{FF2B5EF4-FFF2-40B4-BE49-F238E27FC236}">
                <a16:creationId xmlns:a16="http://schemas.microsoft.com/office/drawing/2014/main" id="{BFAE6F15-26CA-9FCF-83D4-62E6CB64C99E}"/>
              </a:ext>
            </a:extLst>
          </p:cNvPr>
          <p:cNvPicPr>
            <a:picLocks noGrp="1" noChangeAspect="1"/>
          </p:cNvPicPr>
          <p:nvPr>
            <p:ph idx="1"/>
          </p:nvPr>
        </p:nvPicPr>
        <p:blipFill>
          <a:blip r:embed="rId2"/>
          <a:srcRect/>
          <a:stretch/>
        </p:blipFill>
        <p:spPr>
          <a:xfrm>
            <a:off x="557440" y="2790238"/>
            <a:ext cx="4007090" cy="2617649"/>
          </a:xfrm>
        </p:spPr>
      </p:pic>
      <p:pic>
        <p:nvPicPr>
          <p:cNvPr id="5" name="Content Placeholder 4">
            <a:extLst>
              <a:ext uri="{FF2B5EF4-FFF2-40B4-BE49-F238E27FC236}">
                <a16:creationId xmlns:a16="http://schemas.microsoft.com/office/drawing/2014/main" id="{0FB4099F-0D5D-1600-E03A-0BC2C458E931}"/>
              </a:ext>
            </a:extLst>
          </p:cNvPr>
          <p:cNvPicPr>
            <a:picLocks noChangeAspect="1"/>
          </p:cNvPicPr>
          <p:nvPr/>
        </p:nvPicPr>
        <p:blipFill>
          <a:blip r:embed="rId3"/>
          <a:srcRect/>
          <a:stretch/>
        </p:blipFill>
        <p:spPr>
          <a:xfrm>
            <a:off x="4568937" y="1433621"/>
            <a:ext cx="4088720" cy="1121799"/>
          </a:xfrm>
          <a:prstGeom prst="rect">
            <a:avLst/>
          </a:prstGeom>
        </p:spPr>
      </p:pic>
      <p:pic>
        <p:nvPicPr>
          <p:cNvPr id="7" name="Picture 6">
            <a:extLst>
              <a:ext uri="{FF2B5EF4-FFF2-40B4-BE49-F238E27FC236}">
                <a16:creationId xmlns:a16="http://schemas.microsoft.com/office/drawing/2014/main" id="{4D3915A6-E782-8432-A440-DDE99042BC4C}"/>
              </a:ext>
            </a:extLst>
          </p:cNvPr>
          <p:cNvPicPr>
            <a:picLocks noChangeAspect="1"/>
          </p:cNvPicPr>
          <p:nvPr/>
        </p:nvPicPr>
        <p:blipFill>
          <a:blip r:embed="rId4"/>
          <a:srcRect r="13260"/>
          <a:stretch/>
        </p:blipFill>
        <p:spPr>
          <a:xfrm>
            <a:off x="4770830" y="3419804"/>
            <a:ext cx="4180126" cy="1988083"/>
          </a:xfrm>
          <a:prstGeom prst="rect">
            <a:avLst/>
          </a:prstGeom>
        </p:spPr>
      </p:pic>
    </p:spTree>
    <p:extLst>
      <p:ext uri="{BB962C8B-B14F-4D97-AF65-F5344CB8AC3E}">
        <p14:creationId xmlns:p14="http://schemas.microsoft.com/office/powerpoint/2010/main" val="8259266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75CE1E2C-D871-C905-66A7-407DB21EB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E850D1-CDDF-CDF3-3404-454524AE91E8}"/>
              </a:ext>
            </a:extLst>
          </p:cNvPr>
          <p:cNvSpPr>
            <a:spLocks noGrp="1"/>
          </p:cNvSpPr>
          <p:nvPr>
            <p:ph type="title"/>
          </p:nvPr>
        </p:nvSpPr>
        <p:spPr>
          <a:xfrm>
            <a:off x="1265751" y="624109"/>
            <a:ext cx="3102795" cy="1549747"/>
          </a:xfrm>
        </p:spPr>
        <p:txBody>
          <a:bodyPr>
            <a:normAutofit fontScale="90000"/>
          </a:bodyPr>
          <a:lstStyle/>
          <a:p>
            <a:pPr>
              <a:lnSpc>
                <a:spcPct val="90000"/>
              </a:lnSpc>
            </a:pPr>
            <a:r>
              <a:rPr lang="en-IN" sz="2700" dirty="0"/>
              <a:t>Decision Tree</a:t>
            </a:r>
            <a:br>
              <a:rPr lang="en-IN" sz="1500" dirty="0"/>
            </a:br>
            <a:br>
              <a:rPr lang="en-IN" sz="1500" dirty="0"/>
            </a:br>
            <a:br>
              <a:rPr lang="en-IN" sz="1500" dirty="0"/>
            </a:br>
            <a:br>
              <a:rPr lang="en-IN" sz="1500" dirty="0"/>
            </a:br>
            <a:r>
              <a:rPr lang="en-IN" sz="1500" dirty="0"/>
              <a:t>Trained </a:t>
            </a:r>
            <a:r>
              <a:rPr lang="en-IN" sz="1500" dirty="0" err="1"/>
              <a:t>Deecision</a:t>
            </a:r>
            <a:r>
              <a:rPr lang="en-IN" sz="1500" dirty="0"/>
              <a:t> tree regression and got the R-squared value of 0.9478752305532291</a:t>
            </a:r>
          </a:p>
        </p:txBody>
      </p:sp>
      <p:pic>
        <p:nvPicPr>
          <p:cNvPr id="9" name="Content Placeholder 8">
            <a:extLst>
              <a:ext uri="{FF2B5EF4-FFF2-40B4-BE49-F238E27FC236}">
                <a16:creationId xmlns:a16="http://schemas.microsoft.com/office/drawing/2014/main" id="{83889604-363F-931E-34E7-9357890FDE23}"/>
              </a:ext>
            </a:extLst>
          </p:cNvPr>
          <p:cNvPicPr>
            <a:picLocks noGrp="1" noChangeAspect="1"/>
          </p:cNvPicPr>
          <p:nvPr>
            <p:ph idx="1"/>
          </p:nvPr>
        </p:nvPicPr>
        <p:blipFill>
          <a:blip r:embed="rId2"/>
          <a:srcRect/>
          <a:stretch/>
        </p:blipFill>
        <p:spPr>
          <a:xfrm>
            <a:off x="557440" y="2790238"/>
            <a:ext cx="4007090" cy="2617649"/>
          </a:xfrm>
        </p:spPr>
      </p:pic>
      <p:pic>
        <p:nvPicPr>
          <p:cNvPr id="5" name="Content Placeholder 4">
            <a:extLst>
              <a:ext uri="{FF2B5EF4-FFF2-40B4-BE49-F238E27FC236}">
                <a16:creationId xmlns:a16="http://schemas.microsoft.com/office/drawing/2014/main" id="{AE05EB7B-CEF8-D04D-1CD2-EE85963A498C}"/>
              </a:ext>
            </a:extLst>
          </p:cNvPr>
          <p:cNvPicPr>
            <a:picLocks noChangeAspect="1"/>
          </p:cNvPicPr>
          <p:nvPr/>
        </p:nvPicPr>
        <p:blipFill>
          <a:blip r:embed="rId3"/>
          <a:srcRect/>
          <a:stretch/>
        </p:blipFill>
        <p:spPr>
          <a:xfrm>
            <a:off x="4568937" y="851030"/>
            <a:ext cx="4088720" cy="2286982"/>
          </a:xfrm>
          <a:prstGeom prst="rect">
            <a:avLst/>
          </a:prstGeom>
        </p:spPr>
      </p:pic>
      <p:pic>
        <p:nvPicPr>
          <p:cNvPr id="7" name="Picture 6">
            <a:extLst>
              <a:ext uri="{FF2B5EF4-FFF2-40B4-BE49-F238E27FC236}">
                <a16:creationId xmlns:a16="http://schemas.microsoft.com/office/drawing/2014/main" id="{21B7CE17-5DAC-66B2-ECFA-C318ED2BD98E}"/>
              </a:ext>
            </a:extLst>
          </p:cNvPr>
          <p:cNvPicPr>
            <a:picLocks noChangeAspect="1"/>
          </p:cNvPicPr>
          <p:nvPr/>
        </p:nvPicPr>
        <p:blipFill>
          <a:blip r:embed="rId4"/>
          <a:srcRect/>
          <a:stretch/>
        </p:blipFill>
        <p:spPr>
          <a:xfrm>
            <a:off x="4716439" y="4019909"/>
            <a:ext cx="4337802" cy="1115208"/>
          </a:xfrm>
          <a:prstGeom prst="rect">
            <a:avLst/>
          </a:prstGeom>
        </p:spPr>
      </p:pic>
    </p:spTree>
    <p:extLst>
      <p:ext uri="{BB962C8B-B14F-4D97-AF65-F5344CB8AC3E}">
        <p14:creationId xmlns:p14="http://schemas.microsoft.com/office/powerpoint/2010/main" val="3443323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612D070B-A31B-CF24-A2D6-9263916AB1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21C45-FEA5-46A1-CAC4-26AE7390E6BD}"/>
              </a:ext>
            </a:extLst>
          </p:cNvPr>
          <p:cNvSpPr>
            <a:spLocks noGrp="1"/>
          </p:cNvSpPr>
          <p:nvPr>
            <p:ph type="title"/>
          </p:nvPr>
        </p:nvSpPr>
        <p:spPr>
          <a:xfrm>
            <a:off x="1265751" y="624109"/>
            <a:ext cx="3102795" cy="1549747"/>
          </a:xfrm>
        </p:spPr>
        <p:txBody>
          <a:bodyPr>
            <a:normAutofit fontScale="90000"/>
          </a:bodyPr>
          <a:lstStyle/>
          <a:p>
            <a:pPr>
              <a:lnSpc>
                <a:spcPct val="90000"/>
              </a:lnSpc>
            </a:pPr>
            <a:r>
              <a:rPr lang="en-IN" sz="2700" dirty="0"/>
              <a:t>Random Forest</a:t>
            </a:r>
            <a:br>
              <a:rPr lang="en-IN" sz="1500" dirty="0"/>
            </a:br>
            <a:br>
              <a:rPr lang="en-IN" sz="1500" dirty="0"/>
            </a:br>
            <a:br>
              <a:rPr lang="en-IN" sz="1500" dirty="0"/>
            </a:br>
            <a:br>
              <a:rPr lang="en-IN" sz="1500" dirty="0"/>
            </a:br>
            <a:r>
              <a:rPr lang="en-IN" sz="1500" dirty="0"/>
              <a:t>Trained Random Forest model and got the R-squared value of 0.9650985106292955</a:t>
            </a:r>
          </a:p>
        </p:txBody>
      </p:sp>
      <p:pic>
        <p:nvPicPr>
          <p:cNvPr id="9" name="Content Placeholder 8">
            <a:extLst>
              <a:ext uri="{FF2B5EF4-FFF2-40B4-BE49-F238E27FC236}">
                <a16:creationId xmlns:a16="http://schemas.microsoft.com/office/drawing/2014/main" id="{2B3A954C-E3B1-47DE-17F6-B8D0E59385A5}"/>
              </a:ext>
            </a:extLst>
          </p:cNvPr>
          <p:cNvPicPr>
            <a:picLocks noGrp="1" noChangeAspect="1"/>
          </p:cNvPicPr>
          <p:nvPr>
            <p:ph idx="1"/>
          </p:nvPr>
        </p:nvPicPr>
        <p:blipFill>
          <a:blip r:embed="rId2"/>
          <a:srcRect/>
          <a:stretch/>
        </p:blipFill>
        <p:spPr>
          <a:xfrm>
            <a:off x="557440" y="2790238"/>
            <a:ext cx="4007090" cy="2617649"/>
          </a:xfrm>
        </p:spPr>
      </p:pic>
      <p:pic>
        <p:nvPicPr>
          <p:cNvPr id="5" name="Content Placeholder 4">
            <a:extLst>
              <a:ext uri="{FF2B5EF4-FFF2-40B4-BE49-F238E27FC236}">
                <a16:creationId xmlns:a16="http://schemas.microsoft.com/office/drawing/2014/main" id="{95660A84-B601-6A63-FF6B-716173011CEC}"/>
              </a:ext>
            </a:extLst>
          </p:cNvPr>
          <p:cNvPicPr>
            <a:picLocks noChangeAspect="1"/>
          </p:cNvPicPr>
          <p:nvPr/>
        </p:nvPicPr>
        <p:blipFill>
          <a:blip r:embed="rId3"/>
          <a:srcRect/>
          <a:stretch/>
        </p:blipFill>
        <p:spPr>
          <a:xfrm>
            <a:off x="4568937" y="803995"/>
            <a:ext cx="4088720" cy="2381052"/>
          </a:xfrm>
          <a:prstGeom prst="rect">
            <a:avLst/>
          </a:prstGeom>
        </p:spPr>
      </p:pic>
      <p:pic>
        <p:nvPicPr>
          <p:cNvPr id="7" name="Picture 6">
            <a:extLst>
              <a:ext uri="{FF2B5EF4-FFF2-40B4-BE49-F238E27FC236}">
                <a16:creationId xmlns:a16="http://schemas.microsoft.com/office/drawing/2014/main" id="{54740E43-6D99-930B-A0E5-B754A8C22477}"/>
              </a:ext>
            </a:extLst>
          </p:cNvPr>
          <p:cNvPicPr>
            <a:picLocks noChangeAspect="1"/>
          </p:cNvPicPr>
          <p:nvPr/>
        </p:nvPicPr>
        <p:blipFill>
          <a:blip r:embed="rId4"/>
          <a:srcRect/>
          <a:stretch/>
        </p:blipFill>
        <p:spPr>
          <a:xfrm>
            <a:off x="4693418" y="4071668"/>
            <a:ext cx="4427980" cy="1063449"/>
          </a:xfrm>
          <a:prstGeom prst="rect">
            <a:avLst/>
          </a:prstGeom>
        </p:spPr>
      </p:pic>
    </p:spTree>
    <p:extLst>
      <p:ext uri="{BB962C8B-B14F-4D97-AF65-F5344CB8AC3E}">
        <p14:creationId xmlns:p14="http://schemas.microsoft.com/office/powerpoint/2010/main" val="3335697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E0952BE6-CB80-4973-D5AB-E0A6F56E3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878B2-2136-B9C1-D95B-B2BE96B192C7}"/>
              </a:ext>
            </a:extLst>
          </p:cNvPr>
          <p:cNvSpPr>
            <a:spLocks noGrp="1"/>
          </p:cNvSpPr>
          <p:nvPr>
            <p:ph type="title"/>
          </p:nvPr>
        </p:nvSpPr>
        <p:spPr>
          <a:xfrm>
            <a:off x="1265751" y="624109"/>
            <a:ext cx="3102795" cy="1937936"/>
          </a:xfrm>
        </p:spPr>
        <p:txBody>
          <a:bodyPr>
            <a:normAutofit fontScale="90000"/>
          </a:bodyPr>
          <a:lstStyle/>
          <a:p>
            <a:pPr>
              <a:lnSpc>
                <a:spcPct val="90000"/>
              </a:lnSpc>
            </a:pPr>
            <a:r>
              <a:rPr lang="en-IN" sz="2700" dirty="0"/>
              <a:t>Support Vector Machine (SVM)</a:t>
            </a:r>
            <a:br>
              <a:rPr lang="en-IN" sz="1500" dirty="0"/>
            </a:br>
            <a:br>
              <a:rPr lang="en-IN" sz="1500" dirty="0"/>
            </a:br>
            <a:br>
              <a:rPr lang="en-IN" sz="1500" dirty="0"/>
            </a:br>
            <a:br>
              <a:rPr lang="en-IN" sz="1500" dirty="0"/>
            </a:br>
            <a:r>
              <a:rPr lang="en-IN" sz="1500" dirty="0"/>
              <a:t>Trained </a:t>
            </a:r>
            <a:r>
              <a:rPr lang="en-IN" sz="1600" dirty="0"/>
              <a:t>Support Vector Machine  </a:t>
            </a:r>
            <a:r>
              <a:rPr lang="en-IN" sz="1500" dirty="0"/>
              <a:t>and got the R-squared value of 0.9914425895816705</a:t>
            </a:r>
          </a:p>
        </p:txBody>
      </p:sp>
      <p:pic>
        <p:nvPicPr>
          <p:cNvPr id="9" name="Content Placeholder 8">
            <a:extLst>
              <a:ext uri="{FF2B5EF4-FFF2-40B4-BE49-F238E27FC236}">
                <a16:creationId xmlns:a16="http://schemas.microsoft.com/office/drawing/2014/main" id="{9D6B0AC5-D435-BEC4-0077-6B290485336A}"/>
              </a:ext>
            </a:extLst>
          </p:cNvPr>
          <p:cNvPicPr>
            <a:picLocks noGrp="1" noChangeAspect="1"/>
          </p:cNvPicPr>
          <p:nvPr>
            <p:ph idx="1"/>
          </p:nvPr>
        </p:nvPicPr>
        <p:blipFill>
          <a:blip r:embed="rId2"/>
          <a:srcRect/>
          <a:stretch/>
        </p:blipFill>
        <p:spPr>
          <a:xfrm>
            <a:off x="557440" y="2790238"/>
            <a:ext cx="4007090" cy="2617649"/>
          </a:xfrm>
        </p:spPr>
      </p:pic>
      <p:pic>
        <p:nvPicPr>
          <p:cNvPr id="5" name="Content Placeholder 4">
            <a:extLst>
              <a:ext uri="{FF2B5EF4-FFF2-40B4-BE49-F238E27FC236}">
                <a16:creationId xmlns:a16="http://schemas.microsoft.com/office/drawing/2014/main" id="{70A58C3F-A8A6-19E0-747F-1636D9EB8C72}"/>
              </a:ext>
            </a:extLst>
          </p:cNvPr>
          <p:cNvPicPr>
            <a:picLocks noChangeAspect="1"/>
          </p:cNvPicPr>
          <p:nvPr/>
        </p:nvPicPr>
        <p:blipFill>
          <a:blip r:embed="rId3"/>
          <a:srcRect/>
          <a:stretch/>
        </p:blipFill>
        <p:spPr>
          <a:xfrm>
            <a:off x="4775456" y="396658"/>
            <a:ext cx="4088720" cy="3198794"/>
          </a:xfrm>
          <a:prstGeom prst="rect">
            <a:avLst/>
          </a:prstGeom>
        </p:spPr>
      </p:pic>
      <p:pic>
        <p:nvPicPr>
          <p:cNvPr id="7" name="Picture 6">
            <a:extLst>
              <a:ext uri="{FF2B5EF4-FFF2-40B4-BE49-F238E27FC236}">
                <a16:creationId xmlns:a16="http://schemas.microsoft.com/office/drawing/2014/main" id="{ADBA19C7-4391-47A6-EC24-62DDB8FB5D5D}"/>
              </a:ext>
            </a:extLst>
          </p:cNvPr>
          <p:cNvPicPr>
            <a:picLocks noChangeAspect="1"/>
          </p:cNvPicPr>
          <p:nvPr/>
        </p:nvPicPr>
        <p:blipFill>
          <a:blip r:embed="rId4"/>
          <a:srcRect/>
          <a:stretch/>
        </p:blipFill>
        <p:spPr>
          <a:xfrm>
            <a:off x="4735601" y="4149305"/>
            <a:ext cx="4286407" cy="1130053"/>
          </a:xfrm>
          <a:prstGeom prst="rect">
            <a:avLst/>
          </a:prstGeom>
        </p:spPr>
      </p:pic>
    </p:spTree>
    <p:extLst>
      <p:ext uri="{BB962C8B-B14F-4D97-AF65-F5344CB8AC3E}">
        <p14:creationId xmlns:p14="http://schemas.microsoft.com/office/powerpoint/2010/main" val="2839075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F2073514-8D18-6452-3C42-ADBD07B5F6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3E3CF0-FC62-90DC-D50F-7CE8595632BB}"/>
              </a:ext>
            </a:extLst>
          </p:cNvPr>
          <p:cNvSpPr>
            <a:spLocks noGrp="1"/>
          </p:cNvSpPr>
          <p:nvPr>
            <p:ph type="title"/>
          </p:nvPr>
        </p:nvSpPr>
        <p:spPr>
          <a:xfrm>
            <a:off x="1461735" y="624109"/>
            <a:ext cx="3102795" cy="1937936"/>
          </a:xfrm>
        </p:spPr>
        <p:txBody>
          <a:bodyPr>
            <a:normAutofit fontScale="90000"/>
          </a:bodyPr>
          <a:lstStyle/>
          <a:p>
            <a:pPr>
              <a:lnSpc>
                <a:spcPct val="90000"/>
              </a:lnSpc>
            </a:pPr>
            <a:r>
              <a:rPr lang="en-IN" sz="2700" dirty="0"/>
              <a:t>K-Nearest </a:t>
            </a:r>
            <a:r>
              <a:rPr lang="en-IN" sz="2700" dirty="0" err="1"/>
              <a:t>Neighbors</a:t>
            </a:r>
            <a:r>
              <a:rPr lang="en-IN" sz="2700" dirty="0"/>
              <a:t> (KNN) Regression</a:t>
            </a:r>
            <a:br>
              <a:rPr lang="en-IN" sz="1500" dirty="0"/>
            </a:br>
            <a:br>
              <a:rPr lang="en-IN" sz="1500" dirty="0"/>
            </a:br>
            <a:br>
              <a:rPr lang="en-IN" sz="1500" dirty="0"/>
            </a:br>
            <a:r>
              <a:rPr lang="en-IN" sz="1500" dirty="0"/>
              <a:t>Trained </a:t>
            </a:r>
            <a:r>
              <a:rPr lang="en-IN" sz="1600" dirty="0"/>
              <a:t>KNN model </a:t>
            </a:r>
            <a:r>
              <a:rPr lang="en-IN" sz="1500" dirty="0"/>
              <a:t>and got the R-squared value of 0.9818037063507228</a:t>
            </a:r>
          </a:p>
        </p:txBody>
      </p:sp>
      <p:pic>
        <p:nvPicPr>
          <p:cNvPr id="9" name="Content Placeholder 8">
            <a:extLst>
              <a:ext uri="{FF2B5EF4-FFF2-40B4-BE49-F238E27FC236}">
                <a16:creationId xmlns:a16="http://schemas.microsoft.com/office/drawing/2014/main" id="{A27B0D74-061F-4764-ECC6-57A8A18D55BF}"/>
              </a:ext>
            </a:extLst>
          </p:cNvPr>
          <p:cNvPicPr>
            <a:picLocks noGrp="1" noChangeAspect="1"/>
          </p:cNvPicPr>
          <p:nvPr>
            <p:ph idx="1"/>
          </p:nvPr>
        </p:nvPicPr>
        <p:blipFill>
          <a:blip r:embed="rId2"/>
          <a:srcRect/>
          <a:stretch/>
        </p:blipFill>
        <p:spPr>
          <a:xfrm>
            <a:off x="557440" y="2790238"/>
            <a:ext cx="4007090" cy="2617649"/>
          </a:xfrm>
        </p:spPr>
      </p:pic>
      <p:pic>
        <p:nvPicPr>
          <p:cNvPr id="5" name="Content Placeholder 4">
            <a:extLst>
              <a:ext uri="{FF2B5EF4-FFF2-40B4-BE49-F238E27FC236}">
                <a16:creationId xmlns:a16="http://schemas.microsoft.com/office/drawing/2014/main" id="{A8A22F8F-86D3-08B0-04AF-89FFAFD16C71}"/>
              </a:ext>
            </a:extLst>
          </p:cNvPr>
          <p:cNvPicPr>
            <a:picLocks noChangeAspect="1"/>
          </p:cNvPicPr>
          <p:nvPr/>
        </p:nvPicPr>
        <p:blipFill>
          <a:blip r:embed="rId3"/>
          <a:srcRect/>
          <a:stretch/>
        </p:blipFill>
        <p:spPr>
          <a:xfrm>
            <a:off x="4852237" y="489856"/>
            <a:ext cx="3809803" cy="3442026"/>
          </a:xfrm>
          <a:prstGeom prst="rect">
            <a:avLst/>
          </a:prstGeom>
        </p:spPr>
      </p:pic>
      <p:pic>
        <p:nvPicPr>
          <p:cNvPr id="7" name="Picture 6">
            <a:extLst>
              <a:ext uri="{FF2B5EF4-FFF2-40B4-BE49-F238E27FC236}">
                <a16:creationId xmlns:a16="http://schemas.microsoft.com/office/drawing/2014/main" id="{C49B4AC8-5C2E-3427-BFCF-7EDC9EAD1347}"/>
              </a:ext>
            </a:extLst>
          </p:cNvPr>
          <p:cNvPicPr>
            <a:picLocks noChangeAspect="1"/>
          </p:cNvPicPr>
          <p:nvPr/>
        </p:nvPicPr>
        <p:blipFill>
          <a:blip r:embed="rId4"/>
          <a:srcRect/>
          <a:stretch/>
        </p:blipFill>
        <p:spPr>
          <a:xfrm>
            <a:off x="4775456" y="4088921"/>
            <a:ext cx="4241195" cy="1046196"/>
          </a:xfrm>
          <a:prstGeom prst="rect">
            <a:avLst/>
          </a:prstGeom>
        </p:spPr>
      </p:pic>
    </p:spTree>
    <p:extLst>
      <p:ext uri="{BB962C8B-B14F-4D97-AF65-F5344CB8AC3E}">
        <p14:creationId xmlns:p14="http://schemas.microsoft.com/office/powerpoint/2010/main" val="2334444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B2D51-0BC3-0487-470E-B3A83E5AF579}"/>
              </a:ext>
            </a:extLst>
          </p:cNvPr>
          <p:cNvSpPr>
            <a:spLocks noGrp="1"/>
          </p:cNvSpPr>
          <p:nvPr>
            <p:ph type="title"/>
          </p:nvPr>
        </p:nvSpPr>
        <p:spPr/>
        <p:txBody>
          <a:bodyPr/>
          <a:lstStyle/>
          <a:p>
            <a:r>
              <a:rPr lang="en-IN" dirty="0"/>
              <a:t>Comparison of ML Models</a:t>
            </a:r>
          </a:p>
        </p:txBody>
      </p:sp>
      <p:pic>
        <p:nvPicPr>
          <p:cNvPr id="5" name="Content Placeholder 4">
            <a:extLst>
              <a:ext uri="{FF2B5EF4-FFF2-40B4-BE49-F238E27FC236}">
                <a16:creationId xmlns:a16="http://schemas.microsoft.com/office/drawing/2014/main" id="{AF340A42-7D9B-6953-A893-9704F2E1CD20}"/>
              </a:ext>
            </a:extLst>
          </p:cNvPr>
          <p:cNvPicPr>
            <a:picLocks noGrp="1" noChangeAspect="1"/>
          </p:cNvPicPr>
          <p:nvPr>
            <p:ph idx="1"/>
          </p:nvPr>
        </p:nvPicPr>
        <p:blipFill>
          <a:blip r:embed="rId2"/>
          <a:stretch>
            <a:fillRect/>
          </a:stretch>
        </p:blipFill>
        <p:spPr>
          <a:xfrm>
            <a:off x="1192169" y="1702280"/>
            <a:ext cx="7437145" cy="4436720"/>
          </a:xfrm>
        </p:spPr>
      </p:pic>
    </p:spTree>
    <p:extLst>
      <p:ext uri="{BB962C8B-B14F-4D97-AF65-F5344CB8AC3E}">
        <p14:creationId xmlns:p14="http://schemas.microsoft.com/office/powerpoint/2010/main" val="3497458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13196-64A5-D3E1-6111-CCAE09CA4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84CD1-8BD0-D987-DD7C-6125C2B38492}"/>
              </a:ext>
            </a:extLst>
          </p:cNvPr>
          <p:cNvSpPr>
            <a:spLocks noGrp="1"/>
          </p:cNvSpPr>
          <p:nvPr>
            <p:ph type="title"/>
          </p:nvPr>
        </p:nvSpPr>
        <p:spPr>
          <a:xfrm>
            <a:off x="1510909" y="679611"/>
            <a:ext cx="6776524" cy="631603"/>
          </a:xfrm>
        </p:spPr>
        <p:txBody>
          <a:bodyPr>
            <a:normAutofit/>
          </a:bodyPr>
          <a:lstStyle/>
          <a:p>
            <a:pPr>
              <a:lnSpc>
                <a:spcPct val="90000"/>
              </a:lnSpc>
            </a:pPr>
            <a:r>
              <a:rPr lang="en-IN" sz="2800" dirty="0"/>
              <a:t>Summary of Output from ML Models</a:t>
            </a:r>
          </a:p>
        </p:txBody>
      </p:sp>
      <p:pic>
        <p:nvPicPr>
          <p:cNvPr id="10" name="Graphic 9">
            <a:extLst>
              <a:ext uri="{FF2B5EF4-FFF2-40B4-BE49-F238E27FC236}">
                <a16:creationId xmlns:a16="http://schemas.microsoft.com/office/drawing/2014/main" id="{CB48DA63-AEC3-9DB1-2704-FB80B2C390AC}"/>
              </a:ext>
            </a:extLst>
          </p:cNvPr>
          <p:cNvPicPr>
            <a:picLocks noChangeAspect="1"/>
          </p:cNvPicPr>
          <p:nvPr/>
        </p:nvPicPr>
        <p:blipFill>
          <a:blip r:embed="rId2"/>
          <a:srcRect/>
          <a:stretch/>
        </p:blipFill>
        <p:spPr>
          <a:xfrm>
            <a:off x="2488187" y="3676360"/>
            <a:ext cx="4599545" cy="2280126"/>
          </a:xfrm>
          <a:prstGeom prst="rect">
            <a:avLst/>
          </a:prstGeom>
        </p:spPr>
      </p:pic>
      <p:sp>
        <p:nvSpPr>
          <p:cNvPr id="3" name="Arrow: Pentagon 2">
            <a:extLst>
              <a:ext uri="{FF2B5EF4-FFF2-40B4-BE49-F238E27FC236}">
                <a16:creationId xmlns:a16="http://schemas.microsoft.com/office/drawing/2014/main" id="{4A26E3C7-1555-8AC9-3BCB-073806519EF4}"/>
              </a:ext>
            </a:extLst>
          </p:cNvPr>
          <p:cNvSpPr/>
          <p:nvPr/>
        </p:nvSpPr>
        <p:spPr>
          <a:xfrm>
            <a:off x="-1" y="679611"/>
            <a:ext cx="1354347" cy="506277"/>
          </a:xfrm>
          <a:prstGeom prst="homePlate">
            <a:avLst/>
          </a:prstGeom>
          <a:ln>
            <a:solidFill>
              <a:srgbClr val="A530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Content Placeholder 3">
            <a:extLst>
              <a:ext uri="{FF2B5EF4-FFF2-40B4-BE49-F238E27FC236}">
                <a16:creationId xmlns:a16="http://schemas.microsoft.com/office/drawing/2014/main" id="{14DD905C-77A1-8944-A9FE-AF36DD6ECC34}"/>
              </a:ext>
            </a:extLst>
          </p:cNvPr>
          <p:cNvSpPr>
            <a:spLocks noGrp="1"/>
          </p:cNvSpPr>
          <p:nvPr>
            <p:ph idx="1"/>
          </p:nvPr>
        </p:nvSpPr>
        <p:spPr>
          <a:xfrm>
            <a:off x="1179812" y="1678459"/>
            <a:ext cx="7222784" cy="3622590"/>
          </a:xfrm>
        </p:spPr>
        <p:txBody>
          <a:bodyPr>
            <a:normAutofit/>
          </a:bodyPr>
          <a:lstStyle/>
          <a:p>
            <a:pPr marL="0" indent="0" algn="just">
              <a:lnSpc>
                <a:spcPct val="90000"/>
              </a:lnSpc>
              <a:buNone/>
            </a:pPr>
            <a:endParaRPr lang="en-IN" sz="1400" b="1" dirty="0"/>
          </a:p>
          <a:p>
            <a:pPr algn="just">
              <a:lnSpc>
                <a:spcPct val="90000"/>
              </a:lnSpc>
            </a:pPr>
            <a:r>
              <a:rPr lang="en-IN" sz="1400" dirty="0"/>
              <a:t>MSE (Mean Squared Error): It shows how far the predicted values are from the actual ones. A lower MSE means the model is making fewer mistakes.</a:t>
            </a:r>
          </a:p>
          <a:p>
            <a:pPr algn="just">
              <a:lnSpc>
                <a:spcPct val="90000"/>
              </a:lnSpc>
            </a:pPr>
            <a:r>
              <a:rPr lang="en-IN" sz="1400" dirty="0"/>
              <a:t>R² Score (R-squared): It tells how well the model explains the variation in the data. A value closer to 1 means the model is very accurate.</a:t>
            </a:r>
          </a:p>
          <a:p>
            <a:pPr algn="just">
              <a:lnSpc>
                <a:spcPct val="90000"/>
              </a:lnSpc>
            </a:pPr>
            <a:endParaRPr lang="en-IN" sz="1400" b="1" dirty="0"/>
          </a:p>
        </p:txBody>
      </p:sp>
    </p:spTree>
    <p:extLst>
      <p:ext uri="{BB962C8B-B14F-4D97-AF65-F5344CB8AC3E}">
        <p14:creationId xmlns:p14="http://schemas.microsoft.com/office/powerpoint/2010/main" val="1808317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95113196-64A5-D3E1-6111-CCAE09CA4A5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984CD1-8BD0-D987-DD7C-6125C2B38492}"/>
              </a:ext>
            </a:extLst>
          </p:cNvPr>
          <p:cNvSpPr>
            <a:spLocks noGrp="1"/>
          </p:cNvSpPr>
          <p:nvPr>
            <p:ph type="title"/>
          </p:nvPr>
        </p:nvSpPr>
        <p:spPr>
          <a:xfrm>
            <a:off x="1510909" y="679611"/>
            <a:ext cx="6776524" cy="631603"/>
          </a:xfrm>
        </p:spPr>
        <p:txBody>
          <a:bodyPr>
            <a:normAutofit/>
          </a:bodyPr>
          <a:lstStyle/>
          <a:p>
            <a:pPr>
              <a:lnSpc>
                <a:spcPct val="90000"/>
              </a:lnSpc>
            </a:pPr>
            <a:r>
              <a:rPr lang="en-IN" sz="2800" dirty="0"/>
              <a:t>Summary of Output from ML Models</a:t>
            </a:r>
          </a:p>
        </p:txBody>
      </p:sp>
      <p:sp>
        <p:nvSpPr>
          <p:cNvPr id="13" name="Rectangle 1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Content Placeholder 3">
            <a:extLst>
              <a:ext uri="{FF2B5EF4-FFF2-40B4-BE49-F238E27FC236}">
                <a16:creationId xmlns:a16="http://schemas.microsoft.com/office/drawing/2014/main" id="{7E4996DE-4830-542F-66C7-A5589A8080BC}"/>
              </a:ext>
            </a:extLst>
          </p:cNvPr>
          <p:cNvSpPr>
            <a:spLocks noGrp="1"/>
          </p:cNvSpPr>
          <p:nvPr>
            <p:ph idx="1"/>
          </p:nvPr>
        </p:nvSpPr>
        <p:spPr>
          <a:xfrm>
            <a:off x="1062732" y="1998341"/>
            <a:ext cx="7224702" cy="4303605"/>
          </a:xfrm>
        </p:spPr>
        <p:txBody>
          <a:bodyPr>
            <a:normAutofit/>
          </a:bodyPr>
          <a:lstStyle/>
          <a:p>
            <a:pPr algn="just">
              <a:lnSpc>
                <a:spcPct val="90000"/>
              </a:lnSpc>
            </a:pPr>
            <a:r>
              <a:rPr lang="en-IN" sz="1400" dirty="0"/>
              <a:t>From the outputs, we got Support vector machine as the most accurate model among all the ML models with the R-Square value of </a:t>
            </a:r>
            <a:r>
              <a:rPr lang="en-IN" sz="1400" b="1" dirty="0"/>
              <a:t>0.991</a:t>
            </a:r>
          </a:p>
          <a:p>
            <a:pPr algn="just">
              <a:lnSpc>
                <a:spcPct val="90000"/>
              </a:lnSpc>
            </a:pPr>
            <a:r>
              <a:rPr lang="en-IN" sz="1400" dirty="0"/>
              <a:t>K-Nearest Neighbour (KNN) and polynomial regression also performed well with this dataset while giving the R-Squared value of </a:t>
            </a:r>
            <a:r>
              <a:rPr lang="en-IN" sz="1400" b="1" dirty="0"/>
              <a:t>0.981</a:t>
            </a:r>
            <a:r>
              <a:rPr lang="en-IN" sz="1400" dirty="0"/>
              <a:t> and </a:t>
            </a:r>
            <a:r>
              <a:rPr lang="en-IN" sz="1400" b="1" dirty="0"/>
              <a:t>0.980</a:t>
            </a:r>
            <a:r>
              <a:rPr lang="en-IN" sz="1400" dirty="0"/>
              <a:t> respectively.</a:t>
            </a:r>
          </a:p>
          <a:p>
            <a:pPr algn="just">
              <a:lnSpc>
                <a:spcPct val="90000"/>
              </a:lnSpc>
            </a:pPr>
            <a:r>
              <a:rPr lang="en-IN" sz="1400" dirty="0"/>
              <a:t>All the other ML models like Random Forest and Decision Tree didn’t perform as good as the above models while Linear Regression got the lowest R-Square value of </a:t>
            </a:r>
            <a:r>
              <a:rPr lang="en-IN" sz="1400" b="1" dirty="0"/>
              <a:t>0.918</a:t>
            </a:r>
            <a:r>
              <a:rPr lang="en-IN" sz="1400" dirty="0"/>
              <a:t>.</a:t>
            </a:r>
          </a:p>
        </p:txBody>
      </p:sp>
      <p:sp>
        <p:nvSpPr>
          <p:cNvPr id="1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Pentagon 2">
            <a:extLst>
              <a:ext uri="{FF2B5EF4-FFF2-40B4-BE49-F238E27FC236}">
                <a16:creationId xmlns:a16="http://schemas.microsoft.com/office/drawing/2014/main" id="{4A26E3C7-1555-8AC9-3BCB-073806519EF4}"/>
              </a:ext>
            </a:extLst>
          </p:cNvPr>
          <p:cNvSpPr/>
          <p:nvPr/>
        </p:nvSpPr>
        <p:spPr>
          <a:xfrm>
            <a:off x="-1" y="679611"/>
            <a:ext cx="1354347" cy="506277"/>
          </a:xfrm>
          <a:prstGeom prst="homePlate">
            <a:avLst/>
          </a:prstGeom>
          <a:ln>
            <a:solidFill>
              <a:srgbClr val="A530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85014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Graph">
            <a:extLst>
              <a:ext uri="{FF2B5EF4-FFF2-40B4-BE49-F238E27FC236}">
                <a16:creationId xmlns:a16="http://schemas.microsoft.com/office/drawing/2014/main" id="{7AD41FF0-1E81-406D-EB22-BB9133AD9A20}"/>
              </a:ext>
            </a:extLst>
          </p:cNvPr>
          <p:cNvPicPr>
            <a:picLocks noChangeAspect="1"/>
          </p:cNvPicPr>
          <p:nvPr/>
        </p:nvPicPr>
        <p:blipFill>
          <a:blip r:embed="rId2">
            <a:duotone>
              <a:schemeClr val="bg2">
                <a:shade val="45000"/>
                <a:satMod val="135000"/>
              </a:schemeClr>
              <a:prstClr val="white"/>
            </a:duotone>
            <a:alphaModFix amt="40000"/>
          </a:blip>
          <a:srcRect l="2700" r="13966"/>
          <a:stretch/>
        </p:blipFill>
        <p:spPr>
          <a:xfrm>
            <a:off x="20" y="10"/>
            <a:ext cx="9143980" cy="6857990"/>
          </a:xfrm>
          <a:prstGeom prst="rect">
            <a:avLst/>
          </a:prstGeom>
        </p:spPr>
      </p:pic>
      <p:grpSp>
        <p:nvGrpSpPr>
          <p:cNvPr id="14" name="Group 13">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27"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6"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7"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8"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9"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20"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21"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22"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23"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24"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5"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6"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sp>
        <p:nvSpPr>
          <p:cNvPr id="2" name="Title 1"/>
          <p:cNvSpPr>
            <a:spLocks noGrp="1"/>
          </p:cNvSpPr>
          <p:nvPr>
            <p:ph type="title"/>
          </p:nvPr>
        </p:nvSpPr>
        <p:spPr>
          <a:xfrm>
            <a:off x="1944693" y="624110"/>
            <a:ext cx="6683766" cy="1280890"/>
          </a:xfrm>
        </p:spPr>
        <p:txBody>
          <a:bodyPr vert="horz" lIns="91440" tIns="45720" rIns="91440" bIns="45720" rtlCol="0" anchor="t">
            <a:normAutofit/>
          </a:bodyPr>
          <a:lstStyle/>
          <a:p>
            <a:r>
              <a:rPr lang="en-US"/>
              <a:t>Results</a:t>
            </a:r>
          </a:p>
        </p:txBody>
      </p:sp>
      <p:grpSp>
        <p:nvGrpSpPr>
          <p:cNvPr id="28" name="Group 27">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9"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30"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31"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32"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33"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34"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35"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6"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37"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38"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39"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40"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42" name="Rectangle 41">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TextBox 5"/>
          <p:cNvSpPr txBox="1"/>
          <p:nvPr/>
        </p:nvSpPr>
        <p:spPr>
          <a:xfrm>
            <a:off x="1424303" y="1416623"/>
            <a:ext cx="6683766" cy="4905899"/>
          </a:xfrm>
          <a:prstGeom prst="rect">
            <a:avLst/>
          </a:prstGeom>
        </p:spPr>
        <p:txBody>
          <a:bodyPr vert="horz" lIns="91440" tIns="45720" rIns="91440" bIns="45720" rtlCol="0">
            <a:normAutofit/>
          </a:bodyPr>
          <a:lstStyle/>
          <a:p>
            <a:pPr>
              <a:lnSpc>
                <a:spcPct val="90000"/>
              </a:lnSpc>
              <a:spcBef>
                <a:spcPts val="1000"/>
              </a:spcBef>
              <a:buClr>
                <a:schemeClr val="accent1"/>
              </a:buClr>
              <a:buFont typeface="Wingdings 3" charset="2"/>
              <a:buChar char=""/>
            </a:pPr>
            <a:endParaRPr lang="en-US" sz="1400" dirty="0">
              <a:solidFill>
                <a:schemeClr val="tx1">
                  <a:lumMod val="75000"/>
                  <a:lumOff val="25000"/>
                </a:schemeClr>
              </a:solidFill>
            </a:endParaRPr>
          </a:p>
          <a:p>
            <a:pPr marL="342900" indent="-342900">
              <a:lnSpc>
                <a:spcPct val="90000"/>
              </a:lnSpc>
              <a:spcBef>
                <a:spcPts val="1000"/>
              </a:spcBef>
              <a:buClr>
                <a:schemeClr val="accent1"/>
              </a:buClr>
              <a:buFont typeface="Wingdings 3" charset="2"/>
              <a:buChar char=""/>
            </a:pPr>
            <a:r>
              <a:rPr lang="en-US" sz="1400" dirty="0">
                <a:solidFill>
                  <a:schemeClr val="tx1">
                    <a:lumMod val="75000"/>
                    <a:lumOff val="25000"/>
                  </a:schemeClr>
                </a:solidFill>
              </a:rPr>
              <a:t>Support Vector Regression (SVR) achieved the best performance:</a:t>
            </a:r>
          </a:p>
          <a:p>
            <a:pPr marL="342900" indent="-342900">
              <a:lnSpc>
                <a:spcPct val="90000"/>
              </a:lnSpc>
              <a:spcBef>
                <a:spcPts val="1000"/>
              </a:spcBef>
              <a:buClr>
                <a:schemeClr val="accent1"/>
              </a:buClr>
              <a:buFont typeface="Wingdings 3" charset="2"/>
              <a:buChar char=""/>
            </a:pPr>
            <a:r>
              <a:rPr lang="en-US" sz="1400" dirty="0">
                <a:solidFill>
                  <a:schemeClr val="tx1">
                    <a:lumMod val="75000"/>
                    <a:lumOff val="25000"/>
                  </a:schemeClr>
                </a:solidFill>
              </a:rPr>
              <a:t>R² Score = 0.991</a:t>
            </a:r>
          </a:p>
          <a:p>
            <a:pPr marL="342900" indent="-342900">
              <a:lnSpc>
                <a:spcPct val="90000"/>
              </a:lnSpc>
              <a:spcBef>
                <a:spcPts val="1000"/>
              </a:spcBef>
              <a:buClr>
                <a:schemeClr val="accent1"/>
              </a:buClr>
              <a:buFont typeface="Wingdings 3" charset="2"/>
              <a:buChar char=""/>
            </a:pPr>
            <a:r>
              <a:rPr lang="en-US" sz="1400" dirty="0">
                <a:solidFill>
                  <a:schemeClr val="tx1">
                    <a:lumMod val="75000"/>
                    <a:lumOff val="25000"/>
                  </a:schemeClr>
                </a:solidFill>
              </a:rPr>
              <a:t>Mean Squared Error (MSE) = 0.012</a:t>
            </a:r>
          </a:p>
          <a:p>
            <a:pPr marL="342900" indent="-342900">
              <a:lnSpc>
                <a:spcPct val="90000"/>
              </a:lnSpc>
              <a:spcBef>
                <a:spcPts val="1000"/>
              </a:spcBef>
              <a:buClr>
                <a:schemeClr val="accent1"/>
              </a:buClr>
              <a:buFont typeface="Wingdings 3" charset="2"/>
              <a:buChar char=""/>
            </a:pPr>
            <a:r>
              <a:rPr lang="en-US" sz="1400" dirty="0">
                <a:solidFill>
                  <a:schemeClr val="tx1">
                    <a:lumMod val="75000"/>
                    <a:lumOff val="25000"/>
                  </a:schemeClr>
                </a:solidFill>
              </a:rPr>
              <a:t>Top influencing features identified: Fertilizer Use, Rainfall, Crop Type, Soil Type.</a:t>
            </a:r>
          </a:p>
          <a:p>
            <a:pPr marL="342900" indent="-342900">
              <a:lnSpc>
                <a:spcPct val="90000"/>
              </a:lnSpc>
              <a:spcBef>
                <a:spcPts val="1000"/>
              </a:spcBef>
              <a:buClr>
                <a:schemeClr val="accent1"/>
              </a:buClr>
              <a:buFont typeface="Wingdings 3" charset="2"/>
              <a:buChar char=""/>
            </a:pPr>
            <a:r>
              <a:rPr lang="en-US" sz="1400" dirty="0">
                <a:solidFill>
                  <a:schemeClr val="tx1">
                    <a:lumMod val="75000"/>
                    <a:lumOff val="25000"/>
                  </a:schemeClr>
                </a:solidFill>
              </a:rPr>
              <a:t>Data visualizations confirmed correlation assumptions.</a:t>
            </a:r>
          </a:p>
          <a:p>
            <a:pPr marL="342900" indent="-342900">
              <a:lnSpc>
                <a:spcPct val="90000"/>
              </a:lnSpc>
              <a:spcBef>
                <a:spcPts val="1000"/>
              </a:spcBef>
              <a:buClr>
                <a:schemeClr val="accent1"/>
              </a:buClr>
              <a:buFont typeface="Wingdings 3" charset="2"/>
              <a:buChar char=""/>
            </a:pPr>
            <a:r>
              <a:rPr lang="en-US" sz="1400" dirty="0">
                <a:solidFill>
                  <a:schemeClr val="tx1">
                    <a:lumMod val="75000"/>
                    <a:lumOff val="25000"/>
                  </a:schemeClr>
                </a:solidFill>
              </a:rPr>
              <a:t>Integration of historical climate data improved generalization.</a:t>
            </a:r>
          </a:p>
          <a:p>
            <a:pPr marL="342900" indent="-342900">
              <a:lnSpc>
                <a:spcPct val="90000"/>
              </a:lnSpc>
              <a:spcBef>
                <a:spcPts val="1000"/>
              </a:spcBef>
              <a:buClr>
                <a:schemeClr val="accent1"/>
              </a:buClr>
              <a:buFont typeface="Wingdings 3" charset="2"/>
              <a:buChar char=""/>
            </a:pPr>
            <a:r>
              <a:rPr lang="en-US" sz="1400" dirty="0">
                <a:solidFill>
                  <a:schemeClr val="tx1">
                    <a:lumMod val="75000"/>
                    <a:lumOff val="25000"/>
                  </a:schemeClr>
                </a:solidFill>
              </a:rPr>
              <a:t>Model predictions align closely with real production values.</a:t>
            </a:r>
          </a:p>
          <a:p>
            <a:pPr marL="342900" indent="-342900">
              <a:lnSpc>
                <a:spcPct val="90000"/>
              </a:lnSpc>
              <a:spcBef>
                <a:spcPts val="1000"/>
              </a:spcBef>
              <a:buClr>
                <a:schemeClr val="accent1"/>
              </a:buClr>
              <a:buFont typeface="Wingdings 3" charset="2"/>
              <a:buChar char=""/>
            </a:pPr>
            <a:r>
              <a:rPr lang="en-US" sz="1400" dirty="0">
                <a:solidFill>
                  <a:schemeClr val="tx1">
                    <a:lumMod val="75000"/>
                    <a:lumOff val="25000"/>
                  </a:schemeClr>
                </a:solidFill>
              </a:rPr>
              <a:t>Framework ready for future deployment with real-time input streams.</a:t>
            </a:r>
          </a:p>
          <a:p>
            <a:pPr marL="342900" indent="-342900">
              <a:lnSpc>
                <a:spcPct val="90000"/>
              </a:lnSpc>
              <a:spcBef>
                <a:spcPts val="1000"/>
              </a:spcBef>
              <a:buClr>
                <a:schemeClr val="accent1"/>
              </a:buClr>
              <a:buFont typeface="Wingdings 3" charset="2"/>
              <a:buChar char=""/>
            </a:pPr>
            <a:r>
              <a:rPr lang="en-US" sz="1400" dirty="0">
                <a:solidFill>
                  <a:schemeClr val="tx1">
                    <a:lumMod val="75000"/>
                    <a:lumOff val="25000"/>
                  </a:schemeClr>
                </a:solidFill>
              </a:rPr>
              <a:t>Comparative model performance visualized using line plots.</a:t>
            </a:r>
          </a:p>
          <a:p>
            <a:pPr marL="342900" indent="-342900">
              <a:lnSpc>
                <a:spcPct val="90000"/>
              </a:lnSpc>
              <a:spcBef>
                <a:spcPts val="1000"/>
              </a:spcBef>
              <a:buClr>
                <a:schemeClr val="accent1"/>
              </a:buClr>
              <a:buFont typeface="Wingdings 3" charset="2"/>
              <a:buChar char=""/>
            </a:pPr>
            <a:r>
              <a:rPr lang="en-US" sz="1400" dirty="0">
                <a:solidFill>
                  <a:schemeClr val="tx1">
                    <a:lumMod val="75000"/>
                    <a:lumOff val="25000"/>
                  </a:schemeClr>
                </a:solidFill>
              </a:rPr>
              <a:t>Results show promise for crop advisories and insurance forecasting.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46172" y="624110"/>
            <a:ext cx="7284749" cy="1280890"/>
          </a:xfrm>
        </p:spPr>
        <p:txBody>
          <a:bodyPr>
            <a:normAutofit/>
          </a:bodyPr>
          <a:lstStyle/>
          <a:p>
            <a:r>
              <a:t>Objectives and Goals</a:t>
            </a:r>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graphicFrame>
        <p:nvGraphicFramePr>
          <p:cNvPr id="5" name="Content Placeholder 2">
            <a:extLst>
              <a:ext uri="{FF2B5EF4-FFF2-40B4-BE49-F238E27FC236}">
                <a16:creationId xmlns:a16="http://schemas.microsoft.com/office/drawing/2014/main" id="{4347C481-E84B-5404-785E-8F4751F9BD6A}"/>
              </a:ext>
            </a:extLst>
          </p:cNvPr>
          <p:cNvGraphicFramePr>
            <a:graphicFrameLocks noGrp="1"/>
          </p:cNvGraphicFramePr>
          <p:nvPr>
            <p:ph idx="1"/>
            <p:extLst>
              <p:ext uri="{D42A27DB-BD31-4B8C-83A1-F6EECF244321}">
                <p14:modId xmlns:p14="http://schemas.microsoft.com/office/powerpoint/2010/main" val="3017817934"/>
              </p:ext>
            </p:extLst>
          </p:nvPr>
        </p:nvGraphicFramePr>
        <p:xfrm>
          <a:off x="1346172" y="2222983"/>
          <a:ext cx="6740553"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8F8AC9DE-45FE-4439-7EC6-79C32845F305}"/>
              </a:ext>
            </a:extLst>
          </p:cNvPr>
          <p:cNvPicPr>
            <a:picLocks noChangeAspect="1"/>
          </p:cNvPicPr>
          <p:nvPr/>
        </p:nvPicPr>
        <p:blipFill>
          <a:blip r:embed="rId2">
            <a:duotone>
              <a:schemeClr val="bg2">
                <a:shade val="45000"/>
                <a:satMod val="135000"/>
              </a:schemeClr>
              <a:prstClr val="white"/>
            </a:duotone>
            <a:alphaModFix amt="40000"/>
          </a:blip>
          <a:srcRect l="14306" r="10694"/>
          <a:stretch/>
        </p:blipFill>
        <p:spPr>
          <a:xfrm>
            <a:off x="20" y="10"/>
            <a:ext cx="9143980" cy="6857990"/>
          </a:xfrm>
          <a:prstGeom prst="rect">
            <a:avLst/>
          </a:prstGeom>
        </p:spPr>
      </p:pic>
      <p:grpSp>
        <p:nvGrpSpPr>
          <p:cNvPr id="11" name="Group 10">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2"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13"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14"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15"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16"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17"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18"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19"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20"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21"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22"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23"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sp>
        <p:nvSpPr>
          <p:cNvPr id="2" name="Title 1"/>
          <p:cNvSpPr>
            <a:spLocks noGrp="1"/>
          </p:cNvSpPr>
          <p:nvPr>
            <p:ph type="title"/>
          </p:nvPr>
        </p:nvSpPr>
        <p:spPr>
          <a:xfrm>
            <a:off x="1944693" y="624110"/>
            <a:ext cx="6683766" cy="1280890"/>
          </a:xfrm>
        </p:spPr>
        <p:txBody>
          <a:bodyPr>
            <a:normAutofit/>
          </a:bodyPr>
          <a:lstStyle/>
          <a:p>
            <a:r>
              <a:rPr lang="en-IN"/>
              <a:t>Conclusion</a:t>
            </a:r>
          </a:p>
        </p:txBody>
      </p:sp>
      <p:grpSp>
        <p:nvGrpSpPr>
          <p:cNvPr id="25" name="Group 24">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84"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27"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28"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29"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30"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31"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32"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33"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34"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35"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36"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37"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39" name="Rectangle 38">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3" name="Content Placeholder 2"/>
          <p:cNvSpPr>
            <a:spLocks noGrp="1"/>
          </p:cNvSpPr>
          <p:nvPr>
            <p:ph idx="1"/>
          </p:nvPr>
        </p:nvSpPr>
        <p:spPr>
          <a:xfrm>
            <a:off x="1476295" y="1787218"/>
            <a:ext cx="6686550" cy="3777622"/>
          </a:xfrm>
        </p:spPr>
        <p:txBody>
          <a:bodyPr>
            <a:normAutofit/>
          </a:bodyPr>
          <a:lstStyle/>
          <a:p>
            <a:r>
              <a:rPr lang="en-US" dirty="0"/>
              <a:t>Built accurate yield prediction model using ML and Big Data.</a:t>
            </a:r>
          </a:p>
          <a:p>
            <a:r>
              <a:rPr lang="en-US" dirty="0"/>
              <a:t>Feature engineering and preprocessing improved outcomes.</a:t>
            </a:r>
          </a:p>
          <a:p>
            <a:r>
              <a:rPr lang="en-US" dirty="0"/>
              <a:t>Climate data enhances performance for real-world deployment.</a:t>
            </a:r>
          </a:p>
          <a:p>
            <a:r>
              <a:rPr lang="en-US" dirty="0"/>
              <a:t>System could be linked with mobile platforms for farmer guidance.</a:t>
            </a:r>
          </a:p>
          <a:p>
            <a:r>
              <a:rPr lang="en-US" dirty="0"/>
              <a:t>Model extensible to real-time IoT sensor inputs in future upgrades.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E9404-CB48-71EE-8F35-80C29C65A991}"/>
              </a:ext>
            </a:extLst>
          </p:cNvPr>
          <p:cNvSpPr>
            <a:spLocks noGrp="1"/>
          </p:cNvSpPr>
          <p:nvPr>
            <p:ph type="title"/>
          </p:nvPr>
        </p:nvSpPr>
        <p:spPr>
          <a:xfrm>
            <a:off x="784514" y="942108"/>
            <a:ext cx="2706208" cy="4969113"/>
          </a:xfrm>
        </p:spPr>
        <p:txBody>
          <a:bodyPr anchor="ctr">
            <a:normAutofit/>
          </a:bodyPr>
          <a:lstStyle/>
          <a:p>
            <a:r>
              <a:rPr lang="en-IN" dirty="0">
                <a:solidFill>
                  <a:schemeClr val="tx2">
                    <a:lumMod val="75000"/>
                  </a:schemeClr>
                </a:solidFill>
              </a:rPr>
              <a:t>References</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sp>
        <p:nvSpPr>
          <p:cNvPr id="3" name="Content Placeholder 2">
            <a:extLst>
              <a:ext uri="{FF2B5EF4-FFF2-40B4-BE49-F238E27FC236}">
                <a16:creationId xmlns:a16="http://schemas.microsoft.com/office/drawing/2014/main" id="{BA66ED4E-E653-78C4-AD14-CD0EF396DEC2}"/>
              </a:ext>
            </a:extLst>
          </p:cNvPr>
          <p:cNvSpPr>
            <a:spLocks noGrp="1"/>
          </p:cNvSpPr>
          <p:nvPr>
            <p:ph idx="1"/>
          </p:nvPr>
        </p:nvSpPr>
        <p:spPr>
          <a:xfrm>
            <a:off x="3786796" y="942108"/>
            <a:ext cx="4841662" cy="4969114"/>
          </a:xfrm>
        </p:spPr>
        <p:txBody>
          <a:bodyPr anchor="ctr">
            <a:normAutofit fontScale="85000" lnSpcReduction="20000"/>
          </a:bodyPr>
          <a:lstStyle/>
          <a:p>
            <a:pPr marL="0" indent="0" algn="l">
              <a:buNone/>
            </a:pPr>
            <a:endParaRPr lang="en-IN" sz="1800" b="0" i="0" u="none" strike="noStrike" baseline="0" dirty="0">
              <a:solidFill>
                <a:srgbClr val="000000"/>
              </a:solidFill>
              <a:latin typeface="CourierNewPSMT"/>
            </a:endParaRPr>
          </a:p>
          <a:p>
            <a:pPr marL="342900" lvl="0" indent="-342900">
              <a:tabLst>
                <a:tab pos="457200" algn="l"/>
              </a:tabLst>
            </a:pPr>
            <a:r>
              <a:rPr lang="en-IN" sz="1800" dirty="0">
                <a:effectLst/>
                <a:latin typeface="Times New Roman" panose="02020603050405020304" pitchFamily="18" charset="0"/>
                <a:ea typeface="Times New Roman" panose="02020603050405020304" pitchFamily="18" charset="0"/>
              </a:rPr>
              <a:t>Agricultural crop yield in Indian States dataset. (2023, July 17). Kaggle. </a:t>
            </a:r>
            <a:r>
              <a:rPr lang="en-IN" sz="1800" u="sng" dirty="0">
                <a:solidFill>
                  <a:srgbClr val="0563C1"/>
                </a:solidFill>
                <a:effectLst/>
                <a:latin typeface="Times New Roman" panose="02020603050405020304" pitchFamily="18" charset="0"/>
                <a:ea typeface="Times New Roman" panose="02020603050405020304" pitchFamily="18" charset="0"/>
                <a:hlinkClick r:id="rId2"/>
              </a:rPr>
              <a:t>https://www.kaggle.com/datasets/akshatgupta7/crop-yield-in-indian-states-dataset</a:t>
            </a:r>
            <a:endParaRPr lang="en-IN" sz="1800" u="sng" dirty="0">
              <a:solidFill>
                <a:srgbClr val="0563C1"/>
              </a:solidFill>
              <a:effectLst/>
              <a:latin typeface="Times New Roman" panose="02020603050405020304" pitchFamily="18" charset="0"/>
              <a:ea typeface="Times New Roman" panose="02020603050405020304" pitchFamily="18" charset="0"/>
            </a:endParaRPr>
          </a:p>
          <a:p>
            <a:pPr marL="0" lvl="0" indent="0">
              <a:buNone/>
              <a:tabLst>
                <a:tab pos="457200" algn="l"/>
              </a:tabLst>
            </a:pPr>
            <a:endParaRPr lang="en-IN"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dirty="0">
                <a:effectLst/>
                <a:latin typeface="Times New Roman" panose="02020603050405020304" pitchFamily="18" charset="0"/>
                <a:ea typeface="Times New Roman" panose="02020603050405020304" pitchFamily="18" charset="0"/>
              </a:rPr>
              <a:t>Chowdhury, P. (2024, November 6). State-wise area by major soil type in India - 360 </a:t>
            </a:r>
            <a:r>
              <a:rPr lang="en-IN" sz="1800" dirty="0" err="1">
                <a:effectLst/>
                <a:latin typeface="Times New Roman" panose="02020603050405020304" pitchFamily="18" charset="0"/>
                <a:ea typeface="Times New Roman" panose="02020603050405020304" pitchFamily="18" charset="0"/>
              </a:rPr>
              <a:t>Analytika</a:t>
            </a:r>
            <a:r>
              <a:rPr lang="en-IN" sz="1800" dirty="0">
                <a:effectLst/>
                <a:latin typeface="Times New Roman" panose="02020603050405020304" pitchFamily="18" charset="0"/>
                <a:ea typeface="Times New Roman" panose="02020603050405020304" pitchFamily="18" charset="0"/>
              </a:rPr>
              <a:t>. 360 </a:t>
            </a:r>
            <a:r>
              <a:rPr lang="en-IN" sz="1800" dirty="0" err="1">
                <a:effectLst/>
                <a:latin typeface="Times New Roman" panose="02020603050405020304" pitchFamily="18" charset="0"/>
                <a:ea typeface="Times New Roman" panose="02020603050405020304" pitchFamily="18" charset="0"/>
              </a:rPr>
              <a:t>Analytika</a:t>
            </a:r>
            <a:r>
              <a:rPr lang="en-IN" sz="1800" dirty="0">
                <a:effectLst/>
                <a:latin typeface="Times New Roman" panose="02020603050405020304" pitchFamily="18" charset="0"/>
                <a:ea typeface="Times New Roman" panose="02020603050405020304" pitchFamily="18" charset="0"/>
              </a:rPr>
              <a:t>. </a:t>
            </a:r>
            <a:r>
              <a:rPr lang="en-IN" sz="1800" u="sng" dirty="0">
                <a:solidFill>
                  <a:srgbClr val="0563C1"/>
                </a:solidFill>
                <a:effectLst/>
                <a:latin typeface="Times New Roman" panose="02020603050405020304" pitchFamily="18" charset="0"/>
                <a:ea typeface="Times New Roman" panose="02020603050405020304" pitchFamily="18" charset="0"/>
                <a:hlinkClick r:id="rId3"/>
              </a:rPr>
              <a:t>https://360analytika.com/state-wise-area-by-major-soil-type-in-india/</a:t>
            </a:r>
            <a:r>
              <a:rPr lang="en-IN" sz="1800" dirty="0">
                <a:effectLst/>
                <a:latin typeface="Times New Roman" panose="02020603050405020304" pitchFamily="18" charset="0"/>
                <a:ea typeface="Times New Roman" panose="02020603050405020304" pitchFamily="18" charset="0"/>
              </a:rPr>
              <a:t>]</a:t>
            </a:r>
          </a:p>
          <a:p>
            <a:pPr marL="0" lvl="0" indent="0">
              <a:buNone/>
              <a:tabLst>
                <a:tab pos="457200" algn="l"/>
              </a:tabLst>
            </a:pPr>
            <a:endParaRPr lang="en-IN"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dirty="0">
                <a:effectLst/>
                <a:latin typeface="Times New Roman" panose="02020603050405020304" pitchFamily="18" charset="0"/>
                <a:ea typeface="Times New Roman" panose="02020603050405020304" pitchFamily="18" charset="0"/>
              </a:rPr>
              <a:t>World Bank Climate Change Knowledge Portal. (n.d.). </a:t>
            </a:r>
            <a:r>
              <a:rPr lang="en-IN" sz="1800" u="sng" dirty="0">
                <a:solidFill>
                  <a:srgbClr val="0563C1"/>
                </a:solidFill>
                <a:effectLst/>
                <a:latin typeface="Times New Roman" panose="02020603050405020304" pitchFamily="18" charset="0"/>
                <a:ea typeface="Times New Roman" panose="02020603050405020304" pitchFamily="18" charset="0"/>
                <a:hlinkClick r:id="rId4"/>
              </a:rPr>
              <a:t>https://climateknowledgeportal.worldbank.org/country/india/climate-data-historical</a:t>
            </a:r>
            <a:endParaRPr lang="en-IN" sz="1800" u="sng" dirty="0">
              <a:solidFill>
                <a:srgbClr val="0563C1"/>
              </a:solidFill>
              <a:effectLst/>
              <a:latin typeface="Times New Roman" panose="02020603050405020304" pitchFamily="18" charset="0"/>
              <a:ea typeface="Times New Roman" panose="02020603050405020304" pitchFamily="18" charset="0"/>
            </a:endParaRPr>
          </a:p>
          <a:p>
            <a:pPr marL="0" lvl="0" indent="0">
              <a:buNone/>
              <a:tabLst>
                <a:tab pos="457200" algn="l"/>
              </a:tabLst>
            </a:pPr>
            <a:endParaRPr lang="en-IN"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dirty="0">
                <a:effectLst/>
                <a:latin typeface="Times New Roman" panose="02020603050405020304" pitchFamily="18" charset="0"/>
                <a:ea typeface="Times New Roman" panose="02020603050405020304" pitchFamily="18" charset="0"/>
              </a:rPr>
              <a:t>K. </a:t>
            </a:r>
            <a:r>
              <a:rPr lang="en-IN" sz="1800" dirty="0" err="1">
                <a:effectLst/>
                <a:latin typeface="Times New Roman" panose="02020603050405020304" pitchFamily="18" charset="0"/>
                <a:ea typeface="Times New Roman" panose="02020603050405020304" pitchFamily="18" charset="0"/>
              </a:rPr>
              <a:t>Ramu</a:t>
            </a:r>
            <a:r>
              <a:rPr lang="en-IN" sz="1800" dirty="0">
                <a:effectLst/>
                <a:latin typeface="Times New Roman" panose="02020603050405020304" pitchFamily="18" charset="0"/>
                <a:ea typeface="Times New Roman" panose="02020603050405020304" pitchFamily="18" charset="0"/>
              </a:rPr>
              <a:t> and K. </a:t>
            </a:r>
            <a:r>
              <a:rPr lang="en-IN" sz="1800" dirty="0" err="1">
                <a:effectLst/>
                <a:latin typeface="Times New Roman" panose="02020603050405020304" pitchFamily="18" charset="0"/>
                <a:ea typeface="Times New Roman" panose="02020603050405020304" pitchFamily="18" charset="0"/>
              </a:rPr>
              <a:t>Priyadarsini</a:t>
            </a:r>
            <a:r>
              <a:rPr lang="en-IN" sz="1800" dirty="0">
                <a:effectLst/>
                <a:latin typeface="Times New Roman" panose="02020603050405020304" pitchFamily="18" charset="0"/>
                <a:ea typeface="Times New Roman" panose="02020603050405020304" pitchFamily="18" charset="0"/>
              </a:rPr>
              <a:t>, "A Review on Crop Yield prediction Using Machine Learning Methods," 2021 2nd International Conference on Smart Electronics and Communication (ICOSEC), Trichy, India, 2021, pp. 1239-1245, </a:t>
            </a:r>
            <a:r>
              <a:rPr lang="en-IN" sz="1800" dirty="0" err="1">
                <a:effectLst/>
                <a:latin typeface="Times New Roman" panose="02020603050405020304" pitchFamily="18" charset="0"/>
                <a:ea typeface="Times New Roman" panose="02020603050405020304" pitchFamily="18" charset="0"/>
              </a:rPr>
              <a:t>doi</a:t>
            </a:r>
            <a:r>
              <a:rPr lang="en-IN" sz="1800" dirty="0">
                <a:effectLst/>
                <a:latin typeface="Times New Roman" panose="02020603050405020304" pitchFamily="18" charset="0"/>
                <a:ea typeface="Times New Roman" panose="02020603050405020304" pitchFamily="18" charset="0"/>
              </a:rPr>
              <a:t>: 10.1109/ICOSEC51865.2021.9591764. </a:t>
            </a:r>
            <a:r>
              <a:rPr lang="en-IN" sz="1800" u="sng" dirty="0">
                <a:solidFill>
                  <a:srgbClr val="0563C1"/>
                </a:solidFill>
                <a:effectLst/>
                <a:latin typeface="Times New Roman" panose="02020603050405020304" pitchFamily="18" charset="0"/>
                <a:ea typeface="Times New Roman" panose="02020603050405020304" pitchFamily="18" charset="0"/>
                <a:hlinkClick r:id="rId5"/>
              </a:rPr>
              <a:t>https://ieeexplore.ieee.org/document/9591764</a:t>
            </a:r>
            <a:endParaRPr lang="en-IN" sz="1800" dirty="0">
              <a:effectLst/>
              <a:latin typeface="Times New Roman" panose="02020603050405020304" pitchFamily="18" charset="0"/>
              <a:ea typeface="Times New Roman" panose="02020603050405020304" pitchFamily="18" charset="0"/>
            </a:endParaRPr>
          </a:p>
          <a:p>
            <a:pPr algn="l"/>
            <a:endParaRPr lang="en-US" sz="1800" b="0" i="0" u="none" strike="noStrike" baseline="0" dirty="0">
              <a:solidFill>
                <a:srgbClr val="000000"/>
              </a:solidFill>
              <a:latin typeface="TimesNewRomanPSMT"/>
            </a:endParaRPr>
          </a:p>
          <a:p>
            <a:pPr algn="l"/>
            <a:endParaRPr lang="en-IN" dirty="0">
              <a:solidFill>
                <a:schemeClr val="tx2">
                  <a:lumMod val="75000"/>
                </a:schemeClr>
              </a:solidFill>
            </a:endParaRPr>
          </a:p>
        </p:txBody>
      </p:sp>
    </p:spTree>
    <p:extLst>
      <p:ext uri="{BB962C8B-B14F-4D97-AF65-F5344CB8AC3E}">
        <p14:creationId xmlns:p14="http://schemas.microsoft.com/office/powerpoint/2010/main" val="2653223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36080F7-9BB1-953E-842E-2883E2C20F76}"/>
              </a:ext>
            </a:extLst>
          </p:cNvPr>
          <p:cNvSpPr>
            <a:spLocks noGrp="1"/>
          </p:cNvSpPr>
          <p:nvPr>
            <p:ph type="title"/>
          </p:nvPr>
        </p:nvSpPr>
        <p:spPr>
          <a:xfrm>
            <a:off x="1382543" y="624110"/>
            <a:ext cx="7037556" cy="1280890"/>
          </a:xfrm>
        </p:spPr>
        <p:txBody>
          <a:bodyPr>
            <a:normAutofit/>
          </a:bodyPr>
          <a:lstStyle/>
          <a:p>
            <a:r>
              <a:rPr lang="en-IN">
                <a:solidFill>
                  <a:srgbClr val="FFFFFF"/>
                </a:solidFill>
              </a:rPr>
              <a:t>Workflow Diagram</a:t>
            </a:r>
            <a:endParaRPr lang="en-IN" dirty="0">
              <a:solidFill>
                <a:srgbClr val="FFFFFF"/>
              </a:solidFill>
            </a:endParaRPr>
          </a:p>
        </p:txBody>
      </p:sp>
      <p:sp>
        <p:nvSpPr>
          <p:cNvPr id="12"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pic>
        <p:nvPicPr>
          <p:cNvPr id="11" name="Content Placeholder 10">
            <a:extLst>
              <a:ext uri="{FF2B5EF4-FFF2-40B4-BE49-F238E27FC236}">
                <a16:creationId xmlns:a16="http://schemas.microsoft.com/office/drawing/2014/main" id="{79C8753C-6F46-3B3B-0F9C-1C5CDF5FA12D}"/>
              </a:ext>
            </a:extLst>
          </p:cNvPr>
          <p:cNvPicPr>
            <a:picLocks noGrp="1" noChangeAspect="1"/>
          </p:cNvPicPr>
          <p:nvPr>
            <p:ph idx="1"/>
          </p:nvPr>
        </p:nvPicPr>
        <p:blipFill>
          <a:blip r:embed="rId2"/>
          <a:stretch>
            <a:fillRect/>
          </a:stretch>
        </p:blipFill>
        <p:spPr>
          <a:xfrm>
            <a:off x="1257265" y="2413907"/>
            <a:ext cx="6469243" cy="4102270"/>
          </a:xfrm>
        </p:spPr>
      </p:pic>
    </p:spTree>
    <p:extLst>
      <p:ext uri="{BB962C8B-B14F-4D97-AF65-F5344CB8AC3E}">
        <p14:creationId xmlns:p14="http://schemas.microsoft.com/office/powerpoint/2010/main" val="1072015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4919" y="3101093"/>
            <a:ext cx="1840539" cy="3029344"/>
          </a:xfrm>
        </p:spPr>
        <p:txBody>
          <a:bodyPr>
            <a:normAutofit/>
          </a:bodyPr>
          <a:lstStyle/>
          <a:p>
            <a:r>
              <a:rPr lang="en-IN" sz="2200">
                <a:solidFill>
                  <a:schemeClr val="bg1"/>
                </a:solidFill>
              </a:rPr>
              <a:t>Frameworks and Tools</a:t>
            </a:r>
          </a:p>
        </p:txBody>
      </p:sp>
      <p:sp>
        <p:nvSpPr>
          <p:cNvPr id="16"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179901"/>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useBgFill="1">
        <p:nvSpPr>
          <p:cNvPr id="17" name="Rectangle 16">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802" y="0"/>
            <a:ext cx="55471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5B689269-4F0A-886E-5DE7-97556A8B2612}"/>
              </a:ext>
            </a:extLst>
          </p:cNvPr>
          <p:cNvGraphicFramePr>
            <a:graphicFrameLocks noGrp="1"/>
          </p:cNvGraphicFramePr>
          <p:nvPr>
            <p:ph idx="1"/>
            <p:extLst>
              <p:ext uri="{D42A27DB-BD31-4B8C-83A1-F6EECF244321}">
                <p14:modId xmlns:p14="http://schemas.microsoft.com/office/powerpoint/2010/main" val="1482866437"/>
              </p:ext>
            </p:extLst>
          </p:nvPr>
        </p:nvGraphicFramePr>
        <p:xfrm>
          <a:off x="3534858" y="641551"/>
          <a:ext cx="5124159"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29796" y="624110"/>
            <a:ext cx="6098663" cy="1280890"/>
          </a:xfrm>
        </p:spPr>
        <p:txBody>
          <a:bodyPr>
            <a:normAutofit/>
          </a:bodyPr>
          <a:lstStyle/>
          <a:p>
            <a:r>
              <a:t>Dataset</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386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411452"/>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p:nvSpPr>
          <p:cNvPr id="3" name="Content Placeholder 2"/>
          <p:cNvSpPr>
            <a:spLocks noGrp="1"/>
          </p:cNvSpPr>
          <p:nvPr>
            <p:ph idx="1"/>
          </p:nvPr>
        </p:nvSpPr>
        <p:spPr>
          <a:xfrm>
            <a:off x="2529796" y="2133600"/>
            <a:ext cx="6098663" cy="3777622"/>
          </a:xfrm>
        </p:spPr>
        <p:txBody>
          <a:bodyPr>
            <a:normAutofit/>
          </a:bodyPr>
          <a:lstStyle/>
          <a:p>
            <a:r>
              <a:rPr dirty="0"/>
              <a:t>Crop statistics from Kaggle: Area, Production, State, Crop.</a:t>
            </a:r>
          </a:p>
          <a:p>
            <a:r>
              <a:rPr dirty="0"/>
              <a:t>Soil classification and rainfall/temperature added.</a:t>
            </a:r>
          </a:p>
          <a:p>
            <a:r>
              <a:rPr dirty="0"/>
              <a:t>Merged, cleaned, and prepared into 36 features.</a:t>
            </a:r>
          </a:p>
          <a:p>
            <a:r>
              <a:rPr dirty="0"/>
              <a:t>Used for training regression-based yield prediction models.</a:t>
            </a:r>
          </a:p>
          <a:p>
            <a:r>
              <a:rPr dirty="0"/>
              <a:t>Additional soil features: Red, Black, Alluvial encoded as binary flags.</a:t>
            </a:r>
          </a:p>
          <a:p>
            <a:r>
              <a:rPr dirty="0"/>
              <a:t>Region-wise aggregation helped in pattern identification.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29796" y="624110"/>
            <a:ext cx="6098663" cy="1280890"/>
          </a:xfrm>
        </p:spPr>
        <p:txBody>
          <a:bodyPr>
            <a:normAutofit/>
          </a:bodyPr>
          <a:lstStyle/>
          <a:p>
            <a:r>
              <a:rPr dirty="0"/>
              <a:t>Dataset</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386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411452"/>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IN"/>
          </a:p>
        </p:txBody>
      </p:sp>
      <p:sp>
        <p:nvSpPr>
          <p:cNvPr id="3" name="Content Placeholder 2"/>
          <p:cNvSpPr>
            <a:spLocks noGrp="1"/>
          </p:cNvSpPr>
          <p:nvPr>
            <p:ph idx="1"/>
          </p:nvPr>
        </p:nvSpPr>
        <p:spPr>
          <a:xfrm>
            <a:off x="2529796" y="2133600"/>
            <a:ext cx="6398544" cy="3777622"/>
          </a:xfrm>
        </p:spPr>
        <p:txBody>
          <a:bodyPr>
            <a:normAutofit/>
          </a:bodyPr>
          <a:lstStyle/>
          <a:p>
            <a:pPr marL="0" indent="0">
              <a:lnSpc>
                <a:spcPct val="90000"/>
              </a:lnSpc>
              <a:buNone/>
            </a:pPr>
            <a:r>
              <a:rPr lang="en-US" sz="1400" b="1" dirty="0"/>
              <a:t>The dataset contains the following features with detailed descriptions:</a:t>
            </a:r>
          </a:p>
          <a:p>
            <a:pPr marL="0" indent="0">
              <a:lnSpc>
                <a:spcPct val="90000"/>
              </a:lnSpc>
              <a:buNone/>
            </a:pPr>
            <a:endParaRPr lang="en-US" sz="1100" dirty="0"/>
          </a:p>
          <a:p>
            <a:pPr marL="0" indent="0">
              <a:lnSpc>
                <a:spcPct val="90000"/>
              </a:lnSpc>
              <a:buNone/>
            </a:pPr>
            <a:r>
              <a:rPr lang="en-US" sz="1100" dirty="0"/>
              <a:t>• </a:t>
            </a:r>
            <a:r>
              <a:rPr lang="en-US" sz="1100" b="1" dirty="0"/>
              <a:t>Crop Name: </a:t>
            </a:r>
            <a:r>
              <a:rPr lang="en-US" sz="1100" dirty="0"/>
              <a:t>Type of crop grown (e.g., Rice, Wheat, Cotton).</a:t>
            </a:r>
          </a:p>
          <a:p>
            <a:pPr marL="0" indent="0">
              <a:lnSpc>
                <a:spcPct val="90000"/>
              </a:lnSpc>
              <a:buNone/>
            </a:pPr>
            <a:r>
              <a:rPr lang="en-US" sz="1100" dirty="0"/>
              <a:t>• </a:t>
            </a:r>
            <a:r>
              <a:rPr lang="en-US" sz="1100" b="1" dirty="0"/>
              <a:t>Season: </a:t>
            </a:r>
            <a:r>
              <a:rPr lang="en-US" sz="1100" dirty="0"/>
              <a:t>Time of year when the crop was grown (Kharif, Rabi, etc.).</a:t>
            </a:r>
          </a:p>
          <a:p>
            <a:pPr marL="0" indent="0">
              <a:lnSpc>
                <a:spcPct val="90000"/>
              </a:lnSpc>
              <a:buNone/>
            </a:pPr>
            <a:r>
              <a:rPr lang="en-US" sz="1100" dirty="0"/>
              <a:t>• </a:t>
            </a:r>
            <a:r>
              <a:rPr lang="en-US" sz="1100" b="1" dirty="0"/>
              <a:t>State: </a:t>
            </a:r>
            <a:r>
              <a:rPr lang="en-US" sz="1100" dirty="0"/>
              <a:t>Indian state where the crop was cultivated.</a:t>
            </a:r>
          </a:p>
          <a:p>
            <a:pPr marL="0" indent="0">
              <a:lnSpc>
                <a:spcPct val="90000"/>
              </a:lnSpc>
              <a:buNone/>
            </a:pPr>
            <a:r>
              <a:rPr lang="en-US" sz="1100" dirty="0"/>
              <a:t>• </a:t>
            </a:r>
            <a:r>
              <a:rPr lang="en-US" sz="1100" b="1" dirty="0"/>
              <a:t>Area of Cultivation: </a:t>
            </a:r>
            <a:r>
              <a:rPr lang="en-US" sz="1100" dirty="0"/>
              <a:t>Total land area used for growing the crop (in hectares).</a:t>
            </a:r>
          </a:p>
          <a:p>
            <a:pPr marL="0" indent="0">
              <a:lnSpc>
                <a:spcPct val="90000"/>
              </a:lnSpc>
              <a:buNone/>
            </a:pPr>
            <a:r>
              <a:rPr lang="en-US" sz="1100" dirty="0"/>
              <a:t>• </a:t>
            </a:r>
            <a:r>
              <a:rPr lang="en-US" sz="1100" b="1" dirty="0"/>
              <a:t>Crop Production: </a:t>
            </a:r>
            <a:r>
              <a:rPr lang="en-US" sz="1100" dirty="0"/>
              <a:t>Amount of yield produced (in metric tons).</a:t>
            </a:r>
          </a:p>
          <a:p>
            <a:pPr marL="0" indent="0">
              <a:lnSpc>
                <a:spcPct val="90000"/>
              </a:lnSpc>
              <a:buNone/>
            </a:pPr>
            <a:r>
              <a:rPr lang="en-US" sz="1100" b="1" dirty="0"/>
              <a:t>• Rainfall: </a:t>
            </a:r>
            <a:r>
              <a:rPr lang="en-US" sz="1100" dirty="0"/>
              <a:t>Average rainfall during the crop's growing period (in mm).</a:t>
            </a:r>
          </a:p>
          <a:p>
            <a:pPr marL="0" indent="0">
              <a:lnSpc>
                <a:spcPct val="90000"/>
              </a:lnSpc>
              <a:buNone/>
            </a:pPr>
            <a:r>
              <a:rPr lang="en-US" sz="1100" b="1" dirty="0"/>
              <a:t>• Fertilizer Usage: </a:t>
            </a:r>
            <a:r>
              <a:rPr lang="en-US" sz="1100" dirty="0"/>
              <a:t>Amount of fertilizer applied (in kg/hectare).</a:t>
            </a:r>
          </a:p>
          <a:p>
            <a:pPr marL="0" indent="0">
              <a:lnSpc>
                <a:spcPct val="90000"/>
              </a:lnSpc>
              <a:buNone/>
            </a:pPr>
            <a:r>
              <a:rPr lang="en-US" sz="1100" dirty="0"/>
              <a:t>• </a:t>
            </a:r>
            <a:r>
              <a:rPr lang="en-US" sz="1100" b="1" dirty="0"/>
              <a:t>Soil Types: </a:t>
            </a:r>
            <a:r>
              <a:rPr lang="en-US" sz="1100" dirty="0"/>
              <a:t>Presence of Red, Black, Alluvial, or Laterite soil (binary flags).</a:t>
            </a:r>
          </a:p>
          <a:p>
            <a:pPr marL="0" indent="0">
              <a:lnSpc>
                <a:spcPct val="90000"/>
              </a:lnSpc>
              <a:buNone/>
            </a:pPr>
            <a:r>
              <a:rPr lang="en-US" sz="1100" dirty="0"/>
              <a:t>• </a:t>
            </a:r>
            <a:r>
              <a:rPr lang="en-US" sz="1100" b="1" dirty="0"/>
              <a:t>Average Temperature: </a:t>
            </a:r>
            <a:r>
              <a:rPr lang="en-US" sz="1100" dirty="0"/>
              <a:t>Monthly average temperature during the growing season (in °C).</a:t>
            </a:r>
          </a:p>
          <a:p>
            <a:pPr marL="0" indent="0">
              <a:lnSpc>
                <a:spcPct val="90000"/>
              </a:lnSpc>
              <a:buNone/>
            </a:pPr>
            <a:r>
              <a:rPr lang="en-US" sz="1100" dirty="0"/>
              <a:t>• </a:t>
            </a:r>
            <a:r>
              <a:rPr lang="en-US" sz="1100" b="1" dirty="0"/>
              <a:t>Year of Cultivation: </a:t>
            </a:r>
            <a:r>
              <a:rPr lang="en-US" sz="1100" dirty="0"/>
              <a:t>The year in which the crop was cultivated.</a:t>
            </a:r>
          </a:p>
        </p:txBody>
      </p:sp>
    </p:spTree>
    <p:extLst>
      <p:ext uri="{BB962C8B-B14F-4D97-AF65-F5344CB8AC3E}">
        <p14:creationId xmlns:p14="http://schemas.microsoft.com/office/powerpoint/2010/main" val="3632963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table&#10;&#10;AI-generated content may be incorrect.">
            <a:extLst>
              <a:ext uri="{FF2B5EF4-FFF2-40B4-BE49-F238E27FC236}">
                <a16:creationId xmlns:a16="http://schemas.microsoft.com/office/drawing/2014/main" id="{95072770-C1F8-5541-C85A-EA32E707BB3A}"/>
              </a:ext>
            </a:extLst>
          </p:cNvPr>
          <p:cNvPicPr>
            <a:picLocks noChangeAspect="1"/>
          </p:cNvPicPr>
          <p:nvPr/>
        </p:nvPicPr>
        <p:blipFill>
          <a:blip r:embed="rId2"/>
          <a:stretch>
            <a:fillRect/>
          </a:stretch>
        </p:blipFill>
        <p:spPr>
          <a:xfrm>
            <a:off x="1401803" y="652691"/>
            <a:ext cx="6340389" cy="5997460"/>
          </a:xfrm>
          <a:prstGeom prst="rect">
            <a:avLst/>
          </a:prstGeom>
        </p:spPr>
      </p:pic>
      <p:sp>
        <p:nvSpPr>
          <p:cNvPr id="9" name="TextBox 8">
            <a:extLst>
              <a:ext uri="{FF2B5EF4-FFF2-40B4-BE49-F238E27FC236}">
                <a16:creationId xmlns:a16="http://schemas.microsoft.com/office/drawing/2014/main" id="{04FCA0C3-FA9A-C42B-F05E-D9A419437288}"/>
              </a:ext>
            </a:extLst>
          </p:cNvPr>
          <p:cNvSpPr txBox="1"/>
          <p:nvPr/>
        </p:nvSpPr>
        <p:spPr>
          <a:xfrm>
            <a:off x="3183465" y="107104"/>
            <a:ext cx="2777067" cy="646331"/>
          </a:xfrm>
          <a:prstGeom prst="rect">
            <a:avLst/>
          </a:prstGeom>
          <a:noFill/>
        </p:spPr>
        <p:txBody>
          <a:bodyPr wrap="square" rtlCol="0">
            <a:spAutoFit/>
          </a:bodyPr>
          <a:lstStyle/>
          <a:p>
            <a:r>
              <a:rPr lang="en-US" dirty="0"/>
              <a:t>Screenshot of Dataset</a:t>
            </a:r>
          </a:p>
          <a:p>
            <a:endParaRPr lang="en-US" dirty="0"/>
          </a:p>
        </p:txBody>
      </p:sp>
    </p:spTree>
    <p:extLst>
      <p:ext uri="{BB962C8B-B14F-4D97-AF65-F5344CB8AC3E}">
        <p14:creationId xmlns:p14="http://schemas.microsoft.com/office/powerpoint/2010/main" val="3478735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TM02892315[[fn=Wisp]]</Template>
  <TotalTime>500</TotalTime>
  <Words>1791</Words>
  <Application>Microsoft Macintosh PowerPoint</Application>
  <PresentationFormat>On-screen Show (4:3)</PresentationFormat>
  <Paragraphs>186</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Aptos</vt:lpstr>
      <vt:lpstr>Arial</vt:lpstr>
      <vt:lpstr>Century Gothic</vt:lpstr>
      <vt:lpstr>CourierNewPSMT</vt:lpstr>
      <vt:lpstr>Times New Roman</vt:lpstr>
      <vt:lpstr>TimesNewRomanPSMT</vt:lpstr>
      <vt:lpstr>Wingdings 3</vt:lpstr>
      <vt:lpstr>Wisp</vt:lpstr>
      <vt:lpstr>Smart Crop Yield Prediction: Leveraging Machine Learning and Big Data for Sustainable Agriculture</vt:lpstr>
      <vt:lpstr>Motivation</vt:lpstr>
      <vt:lpstr>Significance</vt:lpstr>
      <vt:lpstr>Objectives and Goals</vt:lpstr>
      <vt:lpstr>Workflow Diagram</vt:lpstr>
      <vt:lpstr>Frameworks and Tools</vt:lpstr>
      <vt:lpstr>Dataset</vt:lpstr>
      <vt:lpstr>Dataset</vt:lpstr>
      <vt:lpstr>PowerPoint Presentation</vt:lpstr>
      <vt:lpstr>PowerPoint Presentation</vt:lpstr>
      <vt:lpstr>Data Preprocessing</vt:lpstr>
      <vt:lpstr>Data Processing Techniques</vt:lpstr>
      <vt:lpstr>Implementation</vt:lpstr>
      <vt:lpstr>Used spark to store the dataset for easy acess</vt:lpstr>
      <vt:lpstr>Implemented Log transformation for Skewed Numerical Data</vt:lpstr>
      <vt:lpstr>Used One-Hot Encoding to convert the categories in Dataset into numerical data</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Machine Learning Models used</vt:lpstr>
      <vt:lpstr>Machine Learning Models</vt:lpstr>
      <vt:lpstr>Linear Regression    Trained Linear regression model and got the R-squared value of 0.9183643304134707</vt:lpstr>
      <vt:lpstr>Polynomial Regression    Trained Polynomial regression model and got the R-squared value of 0.9809613020987742</vt:lpstr>
      <vt:lpstr>Random Forest    Used Random Forest Regressor to know the Feature importance of the datset.</vt:lpstr>
      <vt:lpstr>Decision Tree    Trained Deecision tree regression and got the R-squared value of 0.9478752305532291</vt:lpstr>
      <vt:lpstr>Random Forest    Trained Random Forest model and got the R-squared value of 0.9650985106292955</vt:lpstr>
      <vt:lpstr>Support Vector Machine (SVM)    Trained Support Vector Machine  and got the R-squared value of 0.9914425895816705</vt:lpstr>
      <vt:lpstr>K-Nearest Neighbors (KNN) Regression   Trained KNN model and got the R-squared value of 0.9818037063507228</vt:lpstr>
      <vt:lpstr>Comparison of ML Models</vt:lpstr>
      <vt:lpstr>Summary of Output from ML Models</vt:lpstr>
      <vt:lpstr>Summary of Output from ML Models</vt:lpstr>
      <vt:lpstr>Results</vt:lpstr>
      <vt:lpstr>Conclusion</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Crop Yield Prediction: Leveraging Machine Learning and Big Data for Sustainable Agriculture</dc:title>
  <dc:subject/>
  <dc:creator>jignesh jignesh</dc:creator>
  <cp:keywords/>
  <dc:description>generated using python-pptx</dc:description>
  <cp:lastModifiedBy>RESU SRISAI KUMAR</cp:lastModifiedBy>
  <cp:revision>9</cp:revision>
  <dcterms:created xsi:type="dcterms:W3CDTF">2013-01-27T09:14:16Z</dcterms:created>
  <dcterms:modified xsi:type="dcterms:W3CDTF">2025-04-23T04:13:06Z</dcterms:modified>
  <cp:category/>
</cp:coreProperties>
</file>